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handoutMasterIdLst>
    <p:handoutMasterId r:id="rId36"/>
  </p:handoutMasterIdLst>
  <p:sldIdLst>
    <p:sldId id="256" r:id="rId2"/>
    <p:sldId id="257" r:id="rId3"/>
    <p:sldId id="258" r:id="rId4"/>
    <p:sldId id="259" r:id="rId5"/>
    <p:sldId id="279" r:id="rId6"/>
    <p:sldId id="271" r:id="rId7"/>
    <p:sldId id="273" r:id="rId8"/>
    <p:sldId id="277" r:id="rId9"/>
    <p:sldId id="281" r:id="rId10"/>
    <p:sldId id="282" r:id="rId11"/>
    <p:sldId id="283" r:id="rId12"/>
    <p:sldId id="284" r:id="rId13"/>
    <p:sldId id="285" r:id="rId14"/>
    <p:sldId id="286" r:id="rId15"/>
    <p:sldId id="263" r:id="rId16"/>
    <p:sldId id="260" r:id="rId17"/>
    <p:sldId id="278" r:id="rId18"/>
    <p:sldId id="287" r:id="rId19"/>
    <p:sldId id="262" r:id="rId20"/>
    <p:sldId id="294" r:id="rId21"/>
    <p:sldId id="280" r:id="rId22"/>
    <p:sldId id="275" r:id="rId23"/>
    <p:sldId id="276" r:id="rId24"/>
    <p:sldId id="264" r:id="rId25"/>
    <p:sldId id="266" r:id="rId26"/>
    <p:sldId id="268" r:id="rId27"/>
    <p:sldId id="270" r:id="rId28"/>
    <p:sldId id="288" r:id="rId29"/>
    <p:sldId id="289" r:id="rId30"/>
    <p:sldId id="290" r:id="rId31"/>
    <p:sldId id="291" r:id="rId32"/>
    <p:sldId id="292" r:id="rId33"/>
    <p:sldId id="293" r:id="rId34"/>
    <p:sldId id="296"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660"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D074FF-3708-442C-851B-59941991AFED}" type="doc">
      <dgm:prSet loTypeId="urn:microsoft.com/office/officeart/2005/8/layout/target1" loCatId="relationship" qsTypeId="urn:microsoft.com/office/officeart/2005/8/quickstyle/3d4" qsCatId="3D" csTypeId="urn:microsoft.com/office/officeart/2005/8/colors/accent1_2" csCatId="accent1" phldr="1"/>
      <dgm:spPr/>
    </dgm:pt>
    <dgm:pt modelId="{E97630E1-2BC5-41DA-92E4-CE35F12BC497}">
      <dgm:prSet phldrT="[Text]"/>
      <dgm:spPr/>
      <dgm:t>
        <a:bodyPr/>
        <a:lstStyle/>
        <a:p>
          <a:r>
            <a:rPr lang="en-US" dirty="0" smtClean="0"/>
            <a:t>Increased number of students who do the readings</a:t>
          </a:r>
          <a:endParaRPr lang="en-US" dirty="0"/>
        </a:p>
      </dgm:t>
    </dgm:pt>
    <dgm:pt modelId="{FACEE6BD-543B-496D-91EC-E24EFA05DD81}" type="parTrans" cxnId="{125FEF28-D16A-46E5-A1F5-A5CE296F1DEE}">
      <dgm:prSet/>
      <dgm:spPr/>
      <dgm:t>
        <a:bodyPr/>
        <a:lstStyle/>
        <a:p>
          <a:endParaRPr lang="en-US"/>
        </a:p>
      </dgm:t>
    </dgm:pt>
    <dgm:pt modelId="{E8BACC0E-10B0-4DB0-87A1-12EBC2E813F4}" type="sibTrans" cxnId="{125FEF28-D16A-46E5-A1F5-A5CE296F1DEE}">
      <dgm:prSet/>
      <dgm:spPr/>
      <dgm:t>
        <a:bodyPr/>
        <a:lstStyle/>
        <a:p>
          <a:endParaRPr lang="en-US"/>
        </a:p>
      </dgm:t>
    </dgm:pt>
    <dgm:pt modelId="{48A85F76-C38C-45A6-8BBB-9D3F3C3570E3}">
      <dgm:prSet phldrT="[Text]"/>
      <dgm:spPr/>
      <dgm:t>
        <a:bodyPr/>
        <a:lstStyle/>
        <a:p>
          <a:r>
            <a:rPr lang="en-US" dirty="0" smtClean="0"/>
            <a:t>Student perceptions of improvement in critical thinking ability</a:t>
          </a:r>
          <a:endParaRPr lang="en-US" dirty="0"/>
        </a:p>
      </dgm:t>
    </dgm:pt>
    <dgm:pt modelId="{4C0780A3-EC8A-4A8F-B632-8C47CB34C37D}" type="parTrans" cxnId="{2A546C3C-01CC-472B-A36C-F4490C8E68B6}">
      <dgm:prSet/>
      <dgm:spPr/>
      <dgm:t>
        <a:bodyPr/>
        <a:lstStyle/>
        <a:p>
          <a:endParaRPr lang="en-US"/>
        </a:p>
      </dgm:t>
    </dgm:pt>
    <dgm:pt modelId="{0A124441-7600-4861-B9C8-F4E763F9240A}" type="sibTrans" cxnId="{2A546C3C-01CC-472B-A36C-F4490C8E68B6}">
      <dgm:prSet/>
      <dgm:spPr/>
      <dgm:t>
        <a:bodyPr/>
        <a:lstStyle/>
        <a:p>
          <a:endParaRPr lang="en-US"/>
        </a:p>
      </dgm:t>
    </dgm:pt>
    <dgm:pt modelId="{6A83B385-A124-41B9-B91E-C32008BE8B08}">
      <dgm:prSet phldrT="[Text]"/>
      <dgm:spPr/>
      <dgm:t>
        <a:bodyPr/>
        <a:lstStyle/>
        <a:p>
          <a:r>
            <a:rPr lang="en-US" dirty="0" smtClean="0"/>
            <a:t>Enhanced exam scores</a:t>
          </a:r>
          <a:endParaRPr lang="en-US" dirty="0"/>
        </a:p>
      </dgm:t>
    </dgm:pt>
    <dgm:pt modelId="{67FF8C1F-1929-4798-99A2-BB14722294DC}" type="parTrans" cxnId="{E6629C07-D4C4-42AC-BAE6-DE6EFC6E207E}">
      <dgm:prSet/>
      <dgm:spPr/>
      <dgm:t>
        <a:bodyPr/>
        <a:lstStyle/>
        <a:p>
          <a:endParaRPr lang="en-US"/>
        </a:p>
      </dgm:t>
    </dgm:pt>
    <dgm:pt modelId="{09E578F5-0872-4A2D-BB49-4FDDF02C20FD}" type="sibTrans" cxnId="{E6629C07-D4C4-42AC-BAE6-DE6EFC6E207E}">
      <dgm:prSet/>
      <dgm:spPr/>
      <dgm:t>
        <a:bodyPr/>
        <a:lstStyle/>
        <a:p>
          <a:endParaRPr lang="en-US"/>
        </a:p>
      </dgm:t>
    </dgm:pt>
    <dgm:pt modelId="{8DD0843D-F825-4BE2-BC20-9D2423B431ED}" type="pres">
      <dgm:prSet presAssocID="{84D074FF-3708-442C-851B-59941991AFED}" presName="composite" presStyleCnt="0">
        <dgm:presLayoutVars>
          <dgm:chMax val="5"/>
          <dgm:dir/>
          <dgm:resizeHandles val="exact"/>
        </dgm:presLayoutVars>
      </dgm:prSet>
      <dgm:spPr/>
    </dgm:pt>
    <dgm:pt modelId="{E3745CB3-DA8E-4835-B37D-0E0198162B1E}" type="pres">
      <dgm:prSet presAssocID="{E97630E1-2BC5-41DA-92E4-CE35F12BC497}" presName="circle1" presStyleLbl="lnNode1" presStyleIdx="0" presStyleCnt="3"/>
      <dgm:spPr/>
    </dgm:pt>
    <dgm:pt modelId="{40840CF9-EF2F-41AC-AF75-E84D92E5FF12}" type="pres">
      <dgm:prSet presAssocID="{E97630E1-2BC5-41DA-92E4-CE35F12BC497}" presName="text1" presStyleLbl="revTx" presStyleIdx="0" presStyleCnt="3" custScaleX="215227" custLinFactNeighborX="46091" custLinFactNeighborY="-4367">
        <dgm:presLayoutVars>
          <dgm:bulletEnabled val="1"/>
        </dgm:presLayoutVars>
      </dgm:prSet>
      <dgm:spPr/>
      <dgm:t>
        <a:bodyPr/>
        <a:lstStyle/>
        <a:p>
          <a:endParaRPr lang="en-US"/>
        </a:p>
      </dgm:t>
    </dgm:pt>
    <dgm:pt modelId="{B5B06E42-1203-4E11-8463-EE3D0295C04E}" type="pres">
      <dgm:prSet presAssocID="{E97630E1-2BC5-41DA-92E4-CE35F12BC497}" presName="line1" presStyleLbl="callout" presStyleIdx="0" presStyleCnt="6"/>
      <dgm:spPr/>
    </dgm:pt>
    <dgm:pt modelId="{70366F03-924A-4483-8377-B8C3DD218225}" type="pres">
      <dgm:prSet presAssocID="{E97630E1-2BC5-41DA-92E4-CE35F12BC497}" presName="d1" presStyleLbl="callout" presStyleIdx="1" presStyleCnt="6"/>
      <dgm:spPr/>
    </dgm:pt>
    <dgm:pt modelId="{1429BF5E-F7CF-481D-B5A4-FF9C7CAA928F}" type="pres">
      <dgm:prSet presAssocID="{48A85F76-C38C-45A6-8BBB-9D3F3C3570E3}" presName="circle2" presStyleLbl="lnNode1" presStyleIdx="1" presStyleCnt="3"/>
      <dgm:spPr/>
    </dgm:pt>
    <dgm:pt modelId="{D9D47C99-54E3-47B0-B1BC-6E985C15995A}" type="pres">
      <dgm:prSet presAssocID="{48A85F76-C38C-45A6-8BBB-9D3F3C3570E3}" presName="text2" presStyleLbl="revTx" presStyleIdx="1" presStyleCnt="3" custScaleX="217285" custLinFactNeighborX="66667" custLinFactNeighborY="-4367">
        <dgm:presLayoutVars>
          <dgm:bulletEnabled val="1"/>
        </dgm:presLayoutVars>
      </dgm:prSet>
      <dgm:spPr/>
      <dgm:t>
        <a:bodyPr/>
        <a:lstStyle/>
        <a:p>
          <a:endParaRPr lang="en-US"/>
        </a:p>
      </dgm:t>
    </dgm:pt>
    <dgm:pt modelId="{F36FD039-02CB-4E14-8A36-DC5195E7D6DE}" type="pres">
      <dgm:prSet presAssocID="{48A85F76-C38C-45A6-8BBB-9D3F3C3570E3}" presName="line2" presStyleLbl="callout" presStyleIdx="2" presStyleCnt="6"/>
      <dgm:spPr/>
    </dgm:pt>
    <dgm:pt modelId="{1AA7B1AA-2AE0-49F3-A072-6DBEF120DC7B}" type="pres">
      <dgm:prSet presAssocID="{48A85F76-C38C-45A6-8BBB-9D3F3C3570E3}" presName="d2" presStyleLbl="callout" presStyleIdx="3" presStyleCnt="6"/>
      <dgm:spPr/>
    </dgm:pt>
    <dgm:pt modelId="{5C8B4D6F-E8B6-471E-B088-3941133435CC}" type="pres">
      <dgm:prSet presAssocID="{6A83B385-A124-41B9-B91E-C32008BE8B08}" presName="circle3" presStyleLbl="lnNode1" presStyleIdx="2" presStyleCnt="3"/>
      <dgm:spPr/>
    </dgm:pt>
    <dgm:pt modelId="{492B1D1A-F0FE-485F-A84B-196BA8D37259}" type="pres">
      <dgm:prSet presAssocID="{6A83B385-A124-41B9-B91E-C32008BE8B08}" presName="text3" presStyleLbl="revTx" presStyleIdx="2" presStyleCnt="3">
        <dgm:presLayoutVars>
          <dgm:bulletEnabled val="1"/>
        </dgm:presLayoutVars>
      </dgm:prSet>
      <dgm:spPr/>
      <dgm:t>
        <a:bodyPr/>
        <a:lstStyle/>
        <a:p>
          <a:endParaRPr lang="en-US"/>
        </a:p>
      </dgm:t>
    </dgm:pt>
    <dgm:pt modelId="{FDAD3153-7AD8-4119-9A7B-FC8512442D4D}" type="pres">
      <dgm:prSet presAssocID="{6A83B385-A124-41B9-B91E-C32008BE8B08}" presName="line3" presStyleLbl="callout" presStyleIdx="4" presStyleCnt="6"/>
      <dgm:spPr/>
    </dgm:pt>
    <dgm:pt modelId="{349286B9-53A4-43AB-A811-641C30C4F42D}" type="pres">
      <dgm:prSet presAssocID="{6A83B385-A124-41B9-B91E-C32008BE8B08}" presName="d3" presStyleLbl="callout" presStyleIdx="5" presStyleCnt="6"/>
      <dgm:spPr/>
    </dgm:pt>
  </dgm:ptLst>
  <dgm:cxnLst>
    <dgm:cxn modelId="{E6629C07-D4C4-42AC-BAE6-DE6EFC6E207E}" srcId="{84D074FF-3708-442C-851B-59941991AFED}" destId="{6A83B385-A124-41B9-B91E-C32008BE8B08}" srcOrd="2" destOrd="0" parTransId="{67FF8C1F-1929-4798-99A2-BB14722294DC}" sibTransId="{09E578F5-0872-4A2D-BB49-4FDDF02C20FD}"/>
    <dgm:cxn modelId="{125FEF28-D16A-46E5-A1F5-A5CE296F1DEE}" srcId="{84D074FF-3708-442C-851B-59941991AFED}" destId="{E97630E1-2BC5-41DA-92E4-CE35F12BC497}" srcOrd="0" destOrd="0" parTransId="{FACEE6BD-543B-496D-91EC-E24EFA05DD81}" sibTransId="{E8BACC0E-10B0-4DB0-87A1-12EBC2E813F4}"/>
    <dgm:cxn modelId="{D97E0638-DE8D-4B6F-AE5B-0F7006325828}" type="presOf" srcId="{6A83B385-A124-41B9-B91E-C32008BE8B08}" destId="{492B1D1A-F0FE-485F-A84B-196BA8D37259}" srcOrd="0" destOrd="0" presId="urn:microsoft.com/office/officeart/2005/8/layout/target1"/>
    <dgm:cxn modelId="{2A546C3C-01CC-472B-A36C-F4490C8E68B6}" srcId="{84D074FF-3708-442C-851B-59941991AFED}" destId="{48A85F76-C38C-45A6-8BBB-9D3F3C3570E3}" srcOrd="1" destOrd="0" parTransId="{4C0780A3-EC8A-4A8F-B632-8C47CB34C37D}" sibTransId="{0A124441-7600-4861-B9C8-F4E763F9240A}"/>
    <dgm:cxn modelId="{268B55EC-44D0-4634-A99C-5E65179524C7}" type="presOf" srcId="{E97630E1-2BC5-41DA-92E4-CE35F12BC497}" destId="{40840CF9-EF2F-41AC-AF75-E84D92E5FF12}" srcOrd="0" destOrd="0" presId="urn:microsoft.com/office/officeart/2005/8/layout/target1"/>
    <dgm:cxn modelId="{36D23A4C-8790-478E-88FE-0D103FE525EE}" type="presOf" srcId="{48A85F76-C38C-45A6-8BBB-9D3F3C3570E3}" destId="{D9D47C99-54E3-47B0-B1BC-6E985C15995A}" srcOrd="0" destOrd="0" presId="urn:microsoft.com/office/officeart/2005/8/layout/target1"/>
    <dgm:cxn modelId="{2B696DE0-0C76-4B15-BB29-257096661160}" type="presOf" srcId="{84D074FF-3708-442C-851B-59941991AFED}" destId="{8DD0843D-F825-4BE2-BC20-9D2423B431ED}" srcOrd="0" destOrd="0" presId="urn:microsoft.com/office/officeart/2005/8/layout/target1"/>
    <dgm:cxn modelId="{A3E88C72-90E3-4D31-8CA3-55A3504947D3}" type="presParOf" srcId="{8DD0843D-F825-4BE2-BC20-9D2423B431ED}" destId="{E3745CB3-DA8E-4835-B37D-0E0198162B1E}" srcOrd="0" destOrd="0" presId="urn:microsoft.com/office/officeart/2005/8/layout/target1"/>
    <dgm:cxn modelId="{E275B856-D1E0-48B0-B566-0A81BB79FC95}" type="presParOf" srcId="{8DD0843D-F825-4BE2-BC20-9D2423B431ED}" destId="{40840CF9-EF2F-41AC-AF75-E84D92E5FF12}" srcOrd="1" destOrd="0" presId="urn:microsoft.com/office/officeart/2005/8/layout/target1"/>
    <dgm:cxn modelId="{5E5454D6-3E8B-4AEA-ADCB-B76E3FAABEC7}" type="presParOf" srcId="{8DD0843D-F825-4BE2-BC20-9D2423B431ED}" destId="{B5B06E42-1203-4E11-8463-EE3D0295C04E}" srcOrd="2" destOrd="0" presId="urn:microsoft.com/office/officeart/2005/8/layout/target1"/>
    <dgm:cxn modelId="{FE53F00F-FD9E-45E7-8859-0B20258BA454}" type="presParOf" srcId="{8DD0843D-F825-4BE2-BC20-9D2423B431ED}" destId="{70366F03-924A-4483-8377-B8C3DD218225}" srcOrd="3" destOrd="0" presId="urn:microsoft.com/office/officeart/2005/8/layout/target1"/>
    <dgm:cxn modelId="{35998829-92D6-45E8-AA67-370B324F4260}" type="presParOf" srcId="{8DD0843D-F825-4BE2-BC20-9D2423B431ED}" destId="{1429BF5E-F7CF-481D-B5A4-FF9C7CAA928F}" srcOrd="4" destOrd="0" presId="urn:microsoft.com/office/officeart/2005/8/layout/target1"/>
    <dgm:cxn modelId="{D2673EB7-27B0-421A-B1AB-8144F71E076D}" type="presParOf" srcId="{8DD0843D-F825-4BE2-BC20-9D2423B431ED}" destId="{D9D47C99-54E3-47B0-B1BC-6E985C15995A}" srcOrd="5" destOrd="0" presId="urn:microsoft.com/office/officeart/2005/8/layout/target1"/>
    <dgm:cxn modelId="{C5639277-1036-4A77-9893-21E7986D5507}" type="presParOf" srcId="{8DD0843D-F825-4BE2-BC20-9D2423B431ED}" destId="{F36FD039-02CB-4E14-8A36-DC5195E7D6DE}" srcOrd="6" destOrd="0" presId="urn:microsoft.com/office/officeart/2005/8/layout/target1"/>
    <dgm:cxn modelId="{02290C1B-6153-45B1-AFAF-A74E46154CDB}" type="presParOf" srcId="{8DD0843D-F825-4BE2-BC20-9D2423B431ED}" destId="{1AA7B1AA-2AE0-49F3-A072-6DBEF120DC7B}" srcOrd="7" destOrd="0" presId="urn:microsoft.com/office/officeart/2005/8/layout/target1"/>
    <dgm:cxn modelId="{2818A0AE-0D87-4F4D-B425-A6793AEDBE75}" type="presParOf" srcId="{8DD0843D-F825-4BE2-BC20-9D2423B431ED}" destId="{5C8B4D6F-E8B6-471E-B088-3941133435CC}" srcOrd="8" destOrd="0" presId="urn:microsoft.com/office/officeart/2005/8/layout/target1"/>
    <dgm:cxn modelId="{69B4E01A-F236-4909-8726-4970016B32B6}" type="presParOf" srcId="{8DD0843D-F825-4BE2-BC20-9D2423B431ED}" destId="{492B1D1A-F0FE-485F-A84B-196BA8D37259}" srcOrd="9" destOrd="0" presId="urn:microsoft.com/office/officeart/2005/8/layout/target1"/>
    <dgm:cxn modelId="{C163C67A-379B-4FFB-8517-B3842F6A4916}" type="presParOf" srcId="{8DD0843D-F825-4BE2-BC20-9D2423B431ED}" destId="{FDAD3153-7AD8-4119-9A7B-FC8512442D4D}" srcOrd="10" destOrd="0" presId="urn:microsoft.com/office/officeart/2005/8/layout/target1"/>
    <dgm:cxn modelId="{2EF65B02-CEB1-4FCA-8627-48574A9B5BAC}" type="presParOf" srcId="{8DD0843D-F825-4BE2-BC20-9D2423B431ED}" destId="{349286B9-53A4-43AB-A811-641C30C4F42D}"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B4D6F-E8B6-471E-B088-3941133435CC}">
      <dsp:nvSpPr>
        <dsp:cNvPr id="0" name=""/>
        <dsp:cNvSpPr/>
      </dsp:nvSpPr>
      <dsp:spPr>
        <a:xfrm>
          <a:off x="1256239" y="685799"/>
          <a:ext cx="2057400" cy="2057400"/>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429BF5E-F7CF-481D-B5A4-FF9C7CAA928F}">
      <dsp:nvSpPr>
        <dsp:cNvPr id="0" name=""/>
        <dsp:cNvSpPr/>
      </dsp:nvSpPr>
      <dsp:spPr>
        <a:xfrm>
          <a:off x="1667719" y="1097279"/>
          <a:ext cx="1234440" cy="1234440"/>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3745CB3-DA8E-4835-B37D-0E0198162B1E}">
      <dsp:nvSpPr>
        <dsp:cNvPr id="0" name=""/>
        <dsp:cNvSpPr/>
      </dsp:nvSpPr>
      <dsp:spPr>
        <a:xfrm>
          <a:off x="2079199" y="1508759"/>
          <a:ext cx="411480" cy="411480"/>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0840CF9-EF2F-41AC-AF75-E84D92E5FF12}">
      <dsp:nvSpPr>
        <dsp:cNvPr id="0" name=""/>
        <dsp:cNvSpPr/>
      </dsp:nvSpPr>
      <dsp:spPr>
        <a:xfrm>
          <a:off x="3538007" y="0"/>
          <a:ext cx="2214040" cy="60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lvl="0" algn="l" defTabSz="577850">
            <a:lnSpc>
              <a:spcPct val="90000"/>
            </a:lnSpc>
            <a:spcBef>
              <a:spcPct val="0"/>
            </a:spcBef>
            <a:spcAft>
              <a:spcPct val="35000"/>
            </a:spcAft>
          </a:pPr>
          <a:r>
            <a:rPr lang="en-US" sz="1300" kern="1200" dirty="0" smtClean="0"/>
            <a:t>Increased number of students who do the readings</a:t>
          </a:r>
          <a:endParaRPr lang="en-US" sz="1300" kern="1200" dirty="0"/>
        </a:p>
      </dsp:txBody>
      <dsp:txXfrm>
        <a:off x="3538007" y="0"/>
        <a:ext cx="2214040" cy="600075"/>
      </dsp:txXfrm>
    </dsp:sp>
    <dsp:sp modelId="{B5B06E42-1203-4E11-8463-EE3D0295C04E}">
      <dsp:nvSpPr>
        <dsp:cNvPr id="0" name=""/>
        <dsp:cNvSpPr/>
      </dsp:nvSpPr>
      <dsp:spPr>
        <a:xfrm>
          <a:off x="3399364" y="300037"/>
          <a:ext cx="25717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70366F03-924A-4483-8377-B8C3DD218225}">
      <dsp:nvSpPr>
        <dsp:cNvPr id="0" name=""/>
        <dsp:cNvSpPr/>
      </dsp:nvSpPr>
      <dsp:spPr>
        <a:xfrm rot="5400000">
          <a:off x="2134577" y="450742"/>
          <a:ext cx="1414119" cy="1113396"/>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D9D47C99-54E3-47B0-B1BC-6E985C15995A}">
      <dsp:nvSpPr>
        <dsp:cNvPr id="0" name=""/>
        <dsp:cNvSpPr/>
      </dsp:nvSpPr>
      <dsp:spPr>
        <a:xfrm>
          <a:off x="3739087" y="573869"/>
          <a:ext cx="2235210" cy="60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lvl="0" algn="l" defTabSz="577850">
            <a:lnSpc>
              <a:spcPct val="90000"/>
            </a:lnSpc>
            <a:spcBef>
              <a:spcPct val="0"/>
            </a:spcBef>
            <a:spcAft>
              <a:spcPct val="35000"/>
            </a:spcAft>
          </a:pPr>
          <a:r>
            <a:rPr lang="en-US" sz="1300" kern="1200" dirty="0" smtClean="0"/>
            <a:t>Student perceptions of improvement in critical thinking ability</a:t>
          </a:r>
          <a:endParaRPr lang="en-US" sz="1300" kern="1200" dirty="0"/>
        </a:p>
      </dsp:txBody>
      <dsp:txXfrm>
        <a:off x="3739087" y="573869"/>
        <a:ext cx="2235210" cy="600075"/>
      </dsp:txXfrm>
    </dsp:sp>
    <dsp:sp modelId="{F36FD039-02CB-4E14-8A36-DC5195E7D6DE}">
      <dsp:nvSpPr>
        <dsp:cNvPr id="0" name=""/>
        <dsp:cNvSpPr/>
      </dsp:nvSpPr>
      <dsp:spPr>
        <a:xfrm>
          <a:off x="3399364" y="900112"/>
          <a:ext cx="25717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1AA7B1AA-2AE0-49F3-A072-6DBEF120DC7B}">
      <dsp:nvSpPr>
        <dsp:cNvPr id="0" name=""/>
        <dsp:cNvSpPr/>
      </dsp:nvSpPr>
      <dsp:spPr>
        <a:xfrm rot="5400000">
          <a:off x="2438112" y="1041455"/>
          <a:ext cx="1101943" cy="818502"/>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492B1D1A-F0FE-485F-A84B-196BA8D37259}">
      <dsp:nvSpPr>
        <dsp:cNvPr id="0" name=""/>
        <dsp:cNvSpPr/>
      </dsp:nvSpPr>
      <dsp:spPr>
        <a:xfrm>
          <a:off x="3656539" y="1200150"/>
          <a:ext cx="1028700" cy="60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lvl="0" algn="l" defTabSz="577850">
            <a:lnSpc>
              <a:spcPct val="90000"/>
            </a:lnSpc>
            <a:spcBef>
              <a:spcPct val="0"/>
            </a:spcBef>
            <a:spcAft>
              <a:spcPct val="35000"/>
            </a:spcAft>
          </a:pPr>
          <a:r>
            <a:rPr lang="en-US" sz="1300" kern="1200" dirty="0" smtClean="0"/>
            <a:t>Enhanced exam scores</a:t>
          </a:r>
          <a:endParaRPr lang="en-US" sz="1300" kern="1200" dirty="0"/>
        </a:p>
      </dsp:txBody>
      <dsp:txXfrm>
        <a:off x="3656539" y="1200150"/>
        <a:ext cx="1028700" cy="600075"/>
      </dsp:txXfrm>
    </dsp:sp>
    <dsp:sp modelId="{FDAD3153-7AD8-4119-9A7B-FC8512442D4D}">
      <dsp:nvSpPr>
        <dsp:cNvPr id="0" name=""/>
        <dsp:cNvSpPr/>
      </dsp:nvSpPr>
      <dsp:spPr>
        <a:xfrm>
          <a:off x="3399364" y="1500187"/>
          <a:ext cx="25717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349286B9-53A4-43AB-A811-641C30C4F42D}">
      <dsp:nvSpPr>
        <dsp:cNvPr id="0" name=""/>
        <dsp:cNvSpPr/>
      </dsp:nvSpPr>
      <dsp:spPr>
        <a:xfrm rot="5400000">
          <a:off x="2742025" y="1631689"/>
          <a:ext cx="787298" cy="523608"/>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DF6E731-F801-4FC5-B54E-FD13CDAA6D80}" type="datetimeFigureOut">
              <a:rPr lang="en-US" smtClean="0"/>
              <a:t>11/7/2017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BEE8CEC-FE8F-4169-8657-E96DFBDA3B83}" type="slidenum">
              <a:rPr lang="en-US" smtClean="0"/>
              <a:t>‹#›</a:t>
            </a:fld>
            <a:endParaRPr lang="en-US"/>
          </a:p>
        </p:txBody>
      </p:sp>
    </p:spTree>
    <p:extLst>
      <p:ext uri="{BB962C8B-B14F-4D97-AF65-F5344CB8AC3E}">
        <p14:creationId xmlns:p14="http://schemas.microsoft.com/office/powerpoint/2010/main" val="25071246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11/7/2017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11/7/2017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11/7/2017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11/7/2017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2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utrgv.tegrity.com/#/recording/114dfbf1-8233-4e02-a6aa-2b356bebbad8?playbackToken=1Q0JHGW6BZV68" TargetMode="External"/><Relationship Id="rId2" Type="http://schemas.openxmlformats.org/officeDocument/2006/relationships/hyperlink" Target="../1301/Swales,%20'The%20Concept%20of%20Discourse%20Community'%20Preview%20and%20reading%20with%20purpose%20guide.docx" TargetMode="External"/><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Strategies to get more students to read assigned materials</a:t>
            </a:r>
            <a:endParaRPr lang="en-US" sz="6000" dirty="0"/>
          </a:p>
        </p:txBody>
      </p:sp>
      <p:sp>
        <p:nvSpPr>
          <p:cNvPr id="3" name="Subtitle 2"/>
          <p:cNvSpPr>
            <a:spLocks noGrp="1"/>
          </p:cNvSpPr>
          <p:nvPr>
            <p:ph type="subTitle" idx="1"/>
          </p:nvPr>
        </p:nvSpPr>
        <p:spPr>
          <a:xfrm>
            <a:off x="1018787" y="4817998"/>
            <a:ext cx="7891272" cy="1069848"/>
          </a:xfrm>
        </p:spPr>
        <p:txBody>
          <a:bodyPr>
            <a:normAutofit fontScale="85000" lnSpcReduction="20000"/>
          </a:bodyPr>
          <a:lstStyle/>
          <a:p>
            <a:r>
              <a:rPr lang="en-US" dirty="0"/>
              <a:t>Nicole Nicholson, MTESL, Lecturer I, Writing &amp; Language Studies</a:t>
            </a:r>
          </a:p>
          <a:p>
            <a:r>
              <a:rPr lang="en-US" dirty="0" smtClean="0"/>
              <a:t>Claudia Vela, ABD, Instructional Developer, CTE</a:t>
            </a:r>
          </a:p>
          <a:p>
            <a:r>
              <a:rPr lang="en-US" dirty="0"/>
              <a:t>Javier Cavazos Vela, Ph.D., Director, </a:t>
            </a:r>
            <a:r>
              <a:rPr lang="en-US" dirty="0" smtClean="0"/>
              <a:t>CTE</a:t>
            </a:r>
          </a:p>
          <a:p>
            <a:endParaRPr lang="en-US" dirty="0"/>
          </a:p>
        </p:txBody>
      </p:sp>
    </p:spTree>
    <p:extLst>
      <p:ext uri="{BB962C8B-B14F-4D97-AF65-F5344CB8AC3E}">
        <p14:creationId xmlns:p14="http://schemas.microsoft.com/office/powerpoint/2010/main" val="2846437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Text-based Strategies</a:t>
            </a:r>
            <a:endParaRPr lang="en-US" dirty="0"/>
          </a:p>
        </p:txBody>
      </p:sp>
      <p:sp>
        <p:nvSpPr>
          <p:cNvPr id="3" name="Content Placeholder 2"/>
          <p:cNvSpPr>
            <a:spLocks noGrp="1"/>
          </p:cNvSpPr>
          <p:nvPr>
            <p:ph idx="1"/>
          </p:nvPr>
        </p:nvSpPr>
        <p:spPr/>
        <p:txBody>
          <a:bodyPr/>
          <a:lstStyle/>
          <a:p>
            <a:r>
              <a:rPr lang="en-US" b="1" dirty="0" smtClean="0"/>
              <a:t>Pre-viewing the selection</a:t>
            </a:r>
            <a:r>
              <a:rPr lang="en-US" dirty="0" smtClean="0"/>
              <a:t>. This helps “warm up” the brain to get ready to read and look for information.</a:t>
            </a:r>
          </a:p>
          <a:p>
            <a:r>
              <a:rPr lang="en-US" b="1" dirty="0" smtClean="0"/>
              <a:t>Vocabulary clarification</a:t>
            </a:r>
            <a:r>
              <a:rPr lang="en-US" dirty="0" smtClean="0"/>
              <a:t>. Should they be looking up every word they don’t know? What should they do before they look it up?</a:t>
            </a:r>
          </a:p>
          <a:p>
            <a:r>
              <a:rPr lang="en-US" b="1" dirty="0" smtClean="0"/>
              <a:t>Passage clarification</a:t>
            </a:r>
            <a:r>
              <a:rPr lang="en-US" dirty="0" smtClean="0"/>
              <a:t>. What should they do if there is a whole chunk of text they don’t understand?</a:t>
            </a:r>
          </a:p>
          <a:p>
            <a:r>
              <a:rPr lang="en-US" b="1" dirty="0" smtClean="0"/>
              <a:t>Visualization</a:t>
            </a:r>
            <a:r>
              <a:rPr lang="en-US" dirty="0" smtClean="0"/>
              <a:t>. This helps students think about the idea in a new way. It also helps with memory/recall.</a:t>
            </a:r>
          </a:p>
          <a:p>
            <a:r>
              <a:rPr lang="en-US" b="1" dirty="0" smtClean="0">
                <a:hlinkClick r:id="rId2" action="ppaction://hlinksldjump"/>
              </a:rPr>
              <a:t>Summary</a:t>
            </a:r>
            <a:r>
              <a:rPr lang="en-US" dirty="0" smtClean="0"/>
              <a:t>. This doesn’t have to be a paragraph. It can be an outline or a map!</a:t>
            </a:r>
          </a:p>
          <a:p>
            <a:r>
              <a:rPr lang="en-US" b="1" dirty="0" smtClean="0"/>
              <a:t>If you see reading strategy workshops advertised on campus, consider encouraging your students to attend! </a:t>
            </a:r>
            <a:endParaRPr lang="en-US" b="1" dirty="0"/>
          </a:p>
        </p:txBody>
      </p:sp>
    </p:spTree>
    <p:extLst>
      <p:ext uri="{BB962C8B-B14F-4D97-AF65-F5344CB8AC3E}">
        <p14:creationId xmlns:p14="http://schemas.microsoft.com/office/powerpoint/2010/main" val="3715527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“off the page”: Personal connections</a:t>
            </a:r>
            <a:endParaRPr lang="en-US" dirty="0"/>
          </a:p>
        </p:txBody>
      </p:sp>
      <p:sp>
        <p:nvSpPr>
          <p:cNvPr id="3" name="Content Placeholder 2"/>
          <p:cNvSpPr>
            <a:spLocks noGrp="1"/>
          </p:cNvSpPr>
          <p:nvPr>
            <p:ph idx="1"/>
          </p:nvPr>
        </p:nvSpPr>
        <p:spPr/>
        <p:txBody>
          <a:bodyPr/>
          <a:lstStyle/>
          <a:p>
            <a:r>
              <a:rPr lang="en-US" dirty="0" smtClean="0"/>
              <a:t>Good readers automatically connect what they are reading to their own experiences and lives.</a:t>
            </a:r>
          </a:p>
          <a:p>
            <a:r>
              <a:rPr lang="en-US" dirty="0" smtClean="0"/>
              <a:t>These kinds of personal connections help us to better understand and remember what we are reading. </a:t>
            </a:r>
          </a:p>
          <a:p>
            <a:r>
              <a:rPr lang="en-US" dirty="0" smtClean="0"/>
              <a:t>Possible personal connections sentence starters:</a:t>
            </a:r>
          </a:p>
          <a:p>
            <a:pPr lvl="1"/>
            <a:r>
              <a:rPr lang="en-US" dirty="0" smtClean="0"/>
              <a:t>This reminds me of when …</a:t>
            </a:r>
          </a:p>
          <a:p>
            <a:pPr lvl="1"/>
            <a:r>
              <a:rPr lang="en-US" dirty="0" smtClean="0"/>
              <a:t>Something similar happened to me when …</a:t>
            </a:r>
          </a:p>
          <a:p>
            <a:pPr lvl="1"/>
            <a:r>
              <a:rPr lang="en-US" dirty="0" smtClean="0"/>
              <a:t>This sounds like something I’ve read/watched/observed before …</a:t>
            </a:r>
          </a:p>
          <a:p>
            <a:r>
              <a:rPr lang="en-US" dirty="0" smtClean="0"/>
              <a:t>Click </a:t>
            </a:r>
            <a:r>
              <a:rPr lang="en-US" dirty="0" smtClean="0">
                <a:hlinkClick r:id="rId2" action="ppaction://hlinksldjump"/>
              </a:rPr>
              <a:t>here </a:t>
            </a:r>
            <a:r>
              <a:rPr lang="en-US" dirty="0" smtClean="0"/>
              <a:t>for an example.</a:t>
            </a:r>
          </a:p>
          <a:p>
            <a:pPr marL="274320" lvl="1" indent="0">
              <a:buNone/>
            </a:pPr>
            <a:endParaRPr lang="en-US" dirty="0" smtClean="0"/>
          </a:p>
          <a:p>
            <a:pPr lvl="1"/>
            <a:endParaRPr lang="en-US" dirty="0"/>
          </a:p>
        </p:txBody>
      </p:sp>
    </p:spTree>
    <p:extLst>
      <p:ext uri="{BB962C8B-B14F-4D97-AF65-F5344CB8AC3E}">
        <p14:creationId xmlns:p14="http://schemas.microsoft.com/office/powerpoint/2010/main" val="3453258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“Off the page”: Questioning</a:t>
            </a:r>
            <a:endParaRPr lang="en-US" dirty="0"/>
          </a:p>
        </p:txBody>
      </p:sp>
      <p:sp>
        <p:nvSpPr>
          <p:cNvPr id="3" name="Content Placeholder 2"/>
          <p:cNvSpPr>
            <a:spLocks noGrp="1"/>
          </p:cNvSpPr>
          <p:nvPr>
            <p:ph idx="1"/>
          </p:nvPr>
        </p:nvSpPr>
        <p:spPr/>
        <p:txBody>
          <a:bodyPr/>
          <a:lstStyle/>
          <a:p>
            <a:r>
              <a:rPr lang="en-US" dirty="0" smtClean="0"/>
              <a:t>Journalistic who/what/when/where/why questions are great for remembering information they will be responsible for on an exam or quiz. It can also serve as a study guide.</a:t>
            </a:r>
          </a:p>
          <a:p>
            <a:r>
              <a:rPr lang="en-US" dirty="0" smtClean="0"/>
              <a:t>Genuine “I wonder” kinds of questions are great for getting students to think critically. Students can be encouraged to find questions for which the answer is not right there in the text; these kinds of questions can be fruitful seeds for reflective writing, class discussions, and even research questions. Click </a:t>
            </a:r>
            <a:r>
              <a:rPr lang="en-US" dirty="0" smtClean="0">
                <a:hlinkClick r:id="rId2" action="ppaction://hlinksldjump"/>
              </a:rPr>
              <a:t>here </a:t>
            </a:r>
            <a:r>
              <a:rPr lang="en-US" dirty="0" smtClean="0"/>
              <a:t>for an example.</a:t>
            </a:r>
            <a:endParaRPr lang="en-US" dirty="0"/>
          </a:p>
        </p:txBody>
      </p:sp>
    </p:spTree>
    <p:extLst>
      <p:ext uri="{BB962C8B-B14F-4D97-AF65-F5344CB8AC3E}">
        <p14:creationId xmlns:p14="http://schemas.microsoft.com/office/powerpoint/2010/main" val="3680317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a:t>
            </a:r>
            <a:endParaRPr lang="en-US" dirty="0"/>
          </a:p>
        </p:txBody>
      </p:sp>
      <p:sp>
        <p:nvSpPr>
          <p:cNvPr id="3" name="Content Placeholder 2"/>
          <p:cNvSpPr>
            <a:spLocks noGrp="1"/>
          </p:cNvSpPr>
          <p:nvPr>
            <p:ph idx="1"/>
          </p:nvPr>
        </p:nvSpPr>
        <p:spPr/>
        <p:txBody>
          <a:bodyPr/>
          <a:lstStyle/>
          <a:p>
            <a:r>
              <a:rPr lang="en-US" dirty="0" smtClean="0"/>
              <a:t>Take </a:t>
            </a:r>
            <a:r>
              <a:rPr lang="en-US" dirty="0" smtClean="0">
                <a:solidFill>
                  <a:srgbClr val="0070C0"/>
                </a:solidFill>
              </a:rPr>
              <a:t>one minute </a:t>
            </a:r>
            <a:r>
              <a:rPr lang="en-US" dirty="0" smtClean="0"/>
              <a:t>to brainstorm: Are there discipline-specific reading/annotation strategies that would be beneficial for your students? What kinds of things do you mark up or look for when you are reading in your discipline?</a:t>
            </a:r>
            <a:endParaRPr lang="en-US" dirty="0"/>
          </a:p>
        </p:txBody>
      </p:sp>
    </p:spTree>
    <p:extLst>
      <p:ext uri="{BB962C8B-B14F-4D97-AF65-F5344CB8AC3E}">
        <p14:creationId xmlns:p14="http://schemas.microsoft.com/office/powerpoint/2010/main" val="210625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Above all, Students should have a clear purpose when they read</a:t>
            </a:r>
            <a:endParaRPr lang="en-US" dirty="0"/>
          </a:p>
        </p:txBody>
      </p:sp>
      <p:sp>
        <p:nvSpPr>
          <p:cNvPr id="3" name="Content Placeholder 2"/>
          <p:cNvSpPr>
            <a:spLocks noGrp="1"/>
          </p:cNvSpPr>
          <p:nvPr>
            <p:ph idx="1"/>
          </p:nvPr>
        </p:nvSpPr>
        <p:spPr/>
        <p:txBody>
          <a:bodyPr/>
          <a:lstStyle/>
          <a:p>
            <a:r>
              <a:rPr lang="en-US" dirty="0" smtClean="0"/>
              <a:t>Effective, active readers always have a clear purpose when they read.</a:t>
            </a:r>
          </a:p>
          <a:p>
            <a:r>
              <a:rPr lang="en-US" dirty="0" smtClean="0"/>
              <a:t>As instructors, we know why we are assigning particular articles, but that reason isn’t always clear to our students. That can affect motivation to read the assignment.</a:t>
            </a:r>
          </a:p>
          <a:p>
            <a:r>
              <a:rPr lang="en-US" dirty="0" smtClean="0"/>
              <a:t>As part of our transparent teaching practices, we can let students know what we hope they will be getting from the assigned reading. We can give them both</a:t>
            </a:r>
          </a:p>
          <a:p>
            <a:pPr lvl="1"/>
            <a:r>
              <a:rPr lang="en-US" b="1" dirty="0" smtClean="0"/>
              <a:t>Short-term applications of the reading </a:t>
            </a:r>
            <a:r>
              <a:rPr lang="en-US" dirty="0" smtClean="0"/>
              <a:t>(tomorrow’s class discussion, a quiz, etc.)</a:t>
            </a:r>
          </a:p>
          <a:p>
            <a:pPr lvl="1"/>
            <a:r>
              <a:rPr lang="en-US" b="1" dirty="0" smtClean="0"/>
              <a:t>Long-term applications of the reading </a:t>
            </a:r>
            <a:r>
              <a:rPr lang="en-US" dirty="0" smtClean="0"/>
              <a:t>(assigned essay, research project, etc.). These are usually attached to our global class objectives.</a:t>
            </a:r>
          </a:p>
          <a:p>
            <a:r>
              <a:rPr lang="en-US" dirty="0" smtClean="0"/>
              <a:t>Consider a </a:t>
            </a:r>
            <a:r>
              <a:rPr lang="en-US" dirty="0" smtClean="0">
                <a:hlinkClick r:id="rId2" action="ppaction://hlinksldjump"/>
              </a:rPr>
              <a:t>reading with purpose guide and/or preview video</a:t>
            </a:r>
            <a:r>
              <a:rPr lang="en-US" dirty="0" smtClean="0"/>
              <a:t>.</a:t>
            </a:r>
          </a:p>
          <a:p>
            <a:r>
              <a:rPr lang="en-US" dirty="0" smtClean="0"/>
              <a:t>Follow up on that reading purpose in the next class (discussion, 1-minute paper, quiz, etc.)</a:t>
            </a:r>
            <a:endParaRPr lang="en-US" dirty="0"/>
          </a:p>
        </p:txBody>
      </p:sp>
    </p:spTree>
    <p:extLst>
      <p:ext uri="{BB962C8B-B14F-4D97-AF65-F5344CB8AC3E}">
        <p14:creationId xmlns:p14="http://schemas.microsoft.com/office/powerpoint/2010/main" val="2784541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00B050"/>
                </a:solidFill>
              </a:rPr>
              <a:t>Implement </a:t>
            </a:r>
            <a:r>
              <a:rPr lang="en-US" dirty="0">
                <a:solidFill>
                  <a:srgbClr val="00B050"/>
                </a:solidFill>
              </a:rPr>
              <a:t>Effective </a:t>
            </a:r>
            <a:r>
              <a:rPr lang="en-US" dirty="0" smtClean="0">
                <a:solidFill>
                  <a:srgbClr val="00B050"/>
                </a:solidFill>
              </a:rPr>
              <a:t>in class exercises that call for reading</a:t>
            </a:r>
            <a:endParaRPr lang="en-US" dirty="0"/>
          </a:p>
        </p:txBody>
      </p:sp>
      <p:sp>
        <p:nvSpPr>
          <p:cNvPr id="3" name="Content Placeholder 2"/>
          <p:cNvSpPr>
            <a:spLocks noGrp="1"/>
          </p:cNvSpPr>
          <p:nvPr>
            <p:ph idx="1"/>
          </p:nvPr>
        </p:nvSpPr>
        <p:spPr>
          <a:xfrm>
            <a:off x="1295402" y="2556932"/>
            <a:ext cx="5640975" cy="3318936"/>
          </a:xfrm>
        </p:spPr>
        <p:txBody>
          <a:bodyPr>
            <a:normAutofit/>
          </a:bodyPr>
          <a:lstStyle/>
          <a:p>
            <a:r>
              <a:rPr lang="en-US" sz="2400" dirty="0" smtClean="0"/>
              <a:t>Active learning refers to teaching strategies that “involve students in doing things and thinking about the things that they are doing” (</a:t>
            </a:r>
            <a:r>
              <a:rPr lang="en-US" sz="2400" dirty="0" err="1" smtClean="0"/>
              <a:t>Bonwell</a:t>
            </a:r>
            <a:r>
              <a:rPr lang="en-US" sz="2400" dirty="0" smtClean="0"/>
              <a:t> &amp; </a:t>
            </a:r>
            <a:r>
              <a:rPr lang="en-US" sz="2400" dirty="0" err="1" smtClean="0"/>
              <a:t>Eison</a:t>
            </a:r>
            <a:r>
              <a:rPr lang="en-US" sz="2400" dirty="0" smtClean="0"/>
              <a:t>, 1991, p. 2).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3482" y="2556932"/>
            <a:ext cx="4133267" cy="2877216"/>
          </a:xfrm>
          <a:prstGeom prst="rect">
            <a:avLst/>
          </a:prstGeom>
          <a:ln>
            <a:solidFill>
              <a:schemeClr val="accent4">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pic>
    </p:spTree>
    <p:extLst>
      <p:ext uri="{BB962C8B-B14F-4D97-AF65-F5344CB8AC3E}">
        <p14:creationId xmlns:p14="http://schemas.microsoft.com/office/powerpoint/2010/main" val="4009948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5-minutes of class</a:t>
            </a:r>
            <a:endParaRPr lang="en-US" dirty="0"/>
          </a:p>
        </p:txBody>
      </p:sp>
      <p:sp>
        <p:nvSpPr>
          <p:cNvPr id="3" name="Content Placeholder 2"/>
          <p:cNvSpPr>
            <a:spLocks noGrp="1"/>
          </p:cNvSpPr>
          <p:nvPr>
            <p:ph idx="1"/>
          </p:nvPr>
        </p:nvSpPr>
        <p:spPr>
          <a:xfrm>
            <a:off x="1069848" y="2121408"/>
            <a:ext cx="6583103" cy="4050792"/>
          </a:xfrm>
        </p:spPr>
        <p:txBody>
          <a:bodyPr/>
          <a:lstStyle/>
          <a:p>
            <a:pPr>
              <a:lnSpc>
                <a:spcPct val="100000"/>
              </a:lnSpc>
              <a:spcBef>
                <a:spcPts val="0"/>
              </a:spcBef>
            </a:pPr>
            <a:r>
              <a:rPr lang="en-US" dirty="0"/>
              <a:t>O</a:t>
            </a:r>
            <a:r>
              <a:rPr lang="en-US" dirty="0" smtClean="0"/>
              <a:t>pen-ended quiz (retrieval practice, interleaving)</a:t>
            </a:r>
          </a:p>
          <a:p>
            <a:pPr>
              <a:lnSpc>
                <a:spcPct val="100000"/>
              </a:lnSpc>
              <a:spcBef>
                <a:spcPts val="0"/>
              </a:spcBef>
            </a:pPr>
            <a:r>
              <a:rPr lang="en-US" dirty="0" smtClean="0"/>
              <a:t>One-minute paper for students to reflect on questions on assigned readings</a:t>
            </a:r>
          </a:p>
          <a:p>
            <a:pPr>
              <a:lnSpc>
                <a:spcPct val="100000"/>
              </a:lnSpc>
              <a:spcBef>
                <a:spcPts val="0"/>
              </a:spcBef>
            </a:pPr>
            <a:r>
              <a:rPr lang="en-US" dirty="0" smtClean="0"/>
              <a:t>Mini-presentation</a:t>
            </a:r>
          </a:p>
          <a:p>
            <a:pPr>
              <a:lnSpc>
                <a:spcPct val="100000"/>
              </a:lnSpc>
              <a:spcBef>
                <a:spcPts val="0"/>
              </a:spcBef>
            </a:pPr>
            <a:r>
              <a:rPr lang="en-US" dirty="0" smtClean="0"/>
              <a:t>News report</a:t>
            </a:r>
          </a:p>
          <a:p>
            <a:pPr>
              <a:lnSpc>
                <a:spcPct val="100000"/>
              </a:lnSpc>
              <a:spcBef>
                <a:spcPts val="0"/>
              </a:spcBef>
            </a:pPr>
            <a:r>
              <a:rPr lang="en-US" dirty="0" smtClean="0"/>
              <a:t>Focus with a quote, question, story, problem, or video</a:t>
            </a:r>
          </a:p>
          <a:p>
            <a:pPr>
              <a:lnSpc>
                <a:spcPct val="100000"/>
              </a:lnSpc>
              <a:spcBef>
                <a:spcPts val="0"/>
              </a:spcBef>
            </a:pPr>
            <a:r>
              <a:rPr lang="en-US" dirty="0" smtClean="0"/>
              <a:t>Make it meaningful team</a:t>
            </a:r>
          </a:p>
          <a:p>
            <a:pPr>
              <a:lnSpc>
                <a:spcPct val="100000"/>
              </a:lnSpc>
              <a:spcBef>
                <a:spcPts val="0"/>
              </a:spcBef>
            </a:pPr>
            <a:r>
              <a:rPr lang="en-US" dirty="0" smtClean="0"/>
              <a:t>Check for </a:t>
            </a:r>
            <a:r>
              <a:rPr lang="en-US" dirty="0" smtClean="0">
                <a:hlinkClick r:id="rId2" action="ppaction://hlinksldjump"/>
              </a:rPr>
              <a:t>reading notes </a:t>
            </a:r>
            <a:r>
              <a:rPr lang="en-US" dirty="0" smtClean="0"/>
              <a:t>or summary maps</a:t>
            </a:r>
          </a:p>
          <a:p>
            <a:pPr>
              <a:lnSpc>
                <a:spcPct val="100000"/>
              </a:lnSpc>
              <a:spcBef>
                <a:spcPts val="0"/>
              </a:spcBef>
            </a:pPr>
            <a:r>
              <a:rPr lang="en-US" dirty="0" smtClean="0"/>
              <a:t>Write/pair/share from a discussion prompt (connection to reading purpose)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3630" y="2093975"/>
            <a:ext cx="3621147" cy="2305029"/>
          </a:xfrm>
          <a:prstGeom prst="rect">
            <a:avLst/>
          </a:prstGeom>
        </p:spPr>
      </p:pic>
    </p:spTree>
    <p:extLst>
      <p:ext uri="{BB962C8B-B14F-4D97-AF65-F5344CB8AC3E}">
        <p14:creationId xmlns:p14="http://schemas.microsoft.com/office/powerpoint/2010/main" val="1370976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class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79342" y="1181550"/>
            <a:ext cx="1966465" cy="196646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3385" y="3286687"/>
            <a:ext cx="1803586" cy="1788104"/>
          </a:xfrm>
          <a:prstGeom prst="rect">
            <a:avLst/>
          </a:prstGeom>
        </p:spPr>
      </p:pic>
      <p:sp>
        <p:nvSpPr>
          <p:cNvPr id="6" name="TextBox 5"/>
          <p:cNvSpPr txBox="1"/>
          <p:nvPr/>
        </p:nvSpPr>
        <p:spPr>
          <a:xfrm>
            <a:off x="687823" y="1769366"/>
            <a:ext cx="6991519" cy="5232202"/>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Reading Groups/Circles- </a:t>
            </a:r>
            <a:r>
              <a:rPr lang="en-US" dirty="0" smtClean="0"/>
              <a:t>5 or 6 students, each with a different role in the group:</a:t>
            </a:r>
          </a:p>
          <a:p>
            <a:pPr lvl="1"/>
            <a:r>
              <a:rPr lang="en-US" dirty="0" smtClean="0"/>
              <a:t>Discussion leader- prepared questions to facilitate discussion</a:t>
            </a:r>
          </a:p>
          <a:p>
            <a:r>
              <a:rPr lang="en-US" dirty="0" smtClean="0"/>
              <a:t>	Passage master – important passages that provide key	information.</a:t>
            </a:r>
          </a:p>
          <a:p>
            <a:r>
              <a:rPr lang="en-US" dirty="0" smtClean="0"/>
              <a:t>	Creative connector- makes connections between readings</a:t>
            </a:r>
          </a:p>
          <a:p>
            <a:r>
              <a:rPr lang="en-US" dirty="0"/>
              <a:t>	</a:t>
            </a:r>
            <a:r>
              <a:rPr lang="en-US" dirty="0" smtClean="0"/>
              <a:t>and social, cultural, political, economic ideas.</a:t>
            </a:r>
          </a:p>
          <a:p>
            <a:r>
              <a:rPr lang="en-US" dirty="0" smtClean="0"/>
              <a:t>	Devil’s advocate- list of questions raised by critics of the 	authors</a:t>
            </a:r>
          </a:p>
          <a:p>
            <a:r>
              <a:rPr lang="en-US" dirty="0" smtClean="0"/>
              <a:t>	Reporter- summarizer's groups discussions.</a:t>
            </a:r>
          </a:p>
          <a:p>
            <a:endParaRPr lang="en-US" dirty="0" smtClean="0"/>
          </a:p>
          <a:p>
            <a:pPr marL="285750" indent="-285750">
              <a:buFont typeface="Arial" panose="020B0604020202020204" pitchFamily="34" charset="0"/>
              <a:buChar char="•"/>
            </a:pPr>
            <a:r>
              <a:rPr lang="en-US" dirty="0" smtClean="0"/>
              <a:t>Students should know the success of this activity depends on two things:</a:t>
            </a:r>
          </a:p>
          <a:p>
            <a:pPr marL="742950" lvl="1" indent="-285750">
              <a:buFont typeface="Arial" panose="020B0604020202020204" pitchFamily="34" charset="0"/>
              <a:buChar char="•"/>
            </a:pPr>
            <a:r>
              <a:rPr lang="en-US" dirty="0" smtClean="0"/>
              <a:t>everyone coming prepared by having read the assignment (multiple  texts)		</a:t>
            </a:r>
          </a:p>
          <a:p>
            <a:pPr marL="742950" lvl="1" indent="-285750">
              <a:buFont typeface="Arial" panose="020B0604020202020204" pitchFamily="34" charset="0"/>
              <a:buChar char="•"/>
            </a:pPr>
            <a:r>
              <a:rPr lang="en-US" dirty="0" smtClean="0"/>
              <a:t>everyone participating </a:t>
            </a:r>
          </a:p>
          <a:p>
            <a:pPr marL="285750" indent="-285750">
              <a:buFontTx/>
              <a:buChar char="-"/>
            </a:pPr>
            <a:endParaRPr lang="en-US" sz="1400" dirty="0"/>
          </a:p>
          <a:p>
            <a:pPr marL="285750" indent="-285750">
              <a:buFontTx/>
              <a:buChar char="-"/>
            </a:pPr>
            <a:endParaRPr lang="en-US" sz="1400" dirty="0" smtClean="0"/>
          </a:p>
        </p:txBody>
      </p:sp>
    </p:spTree>
    <p:extLst>
      <p:ext uri="{BB962C8B-B14F-4D97-AF65-F5344CB8AC3E}">
        <p14:creationId xmlns:p14="http://schemas.microsoft.com/office/powerpoint/2010/main" val="278923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class, cont.</a:t>
            </a:r>
            <a:endParaRPr lang="en-US" dirty="0"/>
          </a:p>
        </p:txBody>
      </p:sp>
      <p:sp>
        <p:nvSpPr>
          <p:cNvPr id="3" name="Content Placeholder 2"/>
          <p:cNvSpPr>
            <a:spLocks noGrp="1"/>
          </p:cNvSpPr>
          <p:nvPr>
            <p:ph idx="1"/>
          </p:nvPr>
        </p:nvSpPr>
        <p:spPr/>
        <p:txBody>
          <a:bodyPr/>
          <a:lstStyle/>
          <a:p>
            <a:pPr marL="0" indent="0">
              <a:buNone/>
            </a:pPr>
            <a:r>
              <a:rPr lang="en-US" dirty="0" smtClean="0"/>
              <a:t>Jigsaw readings</a:t>
            </a:r>
          </a:p>
          <a:p>
            <a:r>
              <a:rPr lang="en-US" dirty="0" smtClean="0"/>
              <a:t>Assign different sections of the same reading to different small groups. Small groups identify the 3-5 main points from the section that their classmates need to know, plus examples.</a:t>
            </a:r>
          </a:p>
          <a:p>
            <a:r>
              <a:rPr lang="en-US" dirty="0" smtClean="0"/>
              <a:t>Assign different readings on the same topic, or allow students to choose from two or three. Students who read the same article identify the 3-5 main points plus examples, etc.</a:t>
            </a:r>
          </a:p>
          <a:p>
            <a:r>
              <a:rPr lang="en-US" dirty="0" smtClean="0"/>
              <a:t>Either way, students get ‘regrouped’ with other students who did not read the same section or article. Students teach each other the material. </a:t>
            </a:r>
          </a:p>
          <a:p>
            <a:r>
              <a:rPr lang="en-US" dirty="0" smtClean="0">
                <a:hlinkClick r:id="rId2" action="ppaction://hlinksldjump"/>
              </a:rPr>
              <a:t>Critical thinking extra step</a:t>
            </a:r>
            <a:r>
              <a:rPr lang="en-US" dirty="0" smtClean="0"/>
              <a:t>: Ask students to find connections between the ideas in the different sections or articles. This is a good time to practice the source integration and citation style you’d like to see in your students’ papers.</a:t>
            </a:r>
          </a:p>
          <a:p>
            <a:pPr lvl="1"/>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1866" y="484632"/>
            <a:ext cx="2124075" cy="2152650"/>
          </a:xfrm>
          <a:prstGeom prst="rect">
            <a:avLst/>
          </a:prstGeom>
        </p:spPr>
      </p:pic>
    </p:spTree>
    <p:extLst>
      <p:ext uri="{BB962C8B-B14F-4D97-AF65-F5344CB8AC3E}">
        <p14:creationId xmlns:p14="http://schemas.microsoft.com/office/powerpoint/2010/main" val="79343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5-minutes</a:t>
            </a:r>
            <a:endParaRPr lang="en-US" dirty="0"/>
          </a:p>
        </p:txBody>
      </p:sp>
      <p:sp>
        <p:nvSpPr>
          <p:cNvPr id="3" name="Content Placeholder 2"/>
          <p:cNvSpPr>
            <a:spLocks noGrp="1"/>
          </p:cNvSpPr>
          <p:nvPr>
            <p:ph idx="1"/>
          </p:nvPr>
        </p:nvSpPr>
        <p:spPr>
          <a:xfrm>
            <a:off x="995707" y="2093976"/>
            <a:ext cx="7291558" cy="4050792"/>
          </a:xfrm>
        </p:spPr>
        <p:txBody>
          <a:bodyPr>
            <a:normAutofit/>
          </a:bodyPr>
          <a:lstStyle/>
          <a:p>
            <a:pPr>
              <a:lnSpc>
                <a:spcPct val="100000"/>
              </a:lnSpc>
              <a:spcBef>
                <a:spcPts val="0"/>
              </a:spcBef>
            </a:pPr>
            <a:r>
              <a:rPr lang="en-US" dirty="0"/>
              <a:t>One-minute paper for students to </a:t>
            </a:r>
            <a:r>
              <a:rPr lang="en-US" b="1" dirty="0">
                <a:solidFill>
                  <a:srgbClr val="00B0F0"/>
                </a:solidFill>
              </a:rPr>
              <a:t>predict</a:t>
            </a:r>
            <a:r>
              <a:rPr lang="en-US" dirty="0"/>
              <a:t> what will be covered in </a:t>
            </a:r>
            <a:r>
              <a:rPr lang="en-US" dirty="0" smtClean="0"/>
              <a:t>next readings </a:t>
            </a:r>
            <a:r>
              <a:rPr lang="en-US" dirty="0"/>
              <a:t>(Lang, 2016)</a:t>
            </a:r>
          </a:p>
          <a:p>
            <a:pPr>
              <a:lnSpc>
                <a:spcPct val="100000"/>
              </a:lnSpc>
              <a:spcBef>
                <a:spcPts val="0"/>
              </a:spcBef>
            </a:pPr>
            <a:r>
              <a:rPr lang="en-US" dirty="0"/>
              <a:t>Interleaving quiz</a:t>
            </a:r>
          </a:p>
          <a:p>
            <a:pPr>
              <a:lnSpc>
                <a:spcPct val="100000"/>
              </a:lnSpc>
              <a:spcBef>
                <a:spcPts val="0"/>
              </a:spcBef>
            </a:pPr>
            <a:r>
              <a:rPr lang="en-US" dirty="0"/>
              <a:t>Focus with a quote, question, story, problem, or video</a:t>
            </a:r>
          </a:p>
          <a:p>
            <a:pPr>
              <a:lnSpc>
                <a:spcPct val="100000"/>
              </a:lnSpc>
              <a:spcBef>
                <a:spcPts val="0"/>
              </a:spcBef>
            </a:pPr>
            <a:r>
              <a:rPr lang="en-US" dirty="0" smtClean="0"/>
              <a:t>One-minute paper (What did you find most meaningful today? What did you learn? What is the muddiest point?)</a:t>
            </a:r>
          </a:p>
          <a:p>
            <a:pPr>
              <a:lnSpc>
                <a:spcPct val="100000"/>
              </a:lnSpc>
              <a:spcBef>
                <a:spcPts val="0"/>
              </a:spcBef>
            </a:pPr>
            <a:r>
              <a:rPr lang="en-US" dirty="0" smtClean="0"/>
              <a:t>5-minute application exercise (students must identify five ways in which the material they learned can be applied in outside contexts)</a:t>
            </a:r>
          </a:p>
          <a:p>
            <a:pPr>
              <a:lnSpc>
                <a:spcPct val="100000"/>
              </a:lnSpc>
              <a:spcBef>
                <a:spcPts val="0"/>
              </a:spcBef>
            </a:pPr>
            <a:r>
              <a:rPr lang="en-US" dirty="0"/>
              <a:t>5-minute metacognitive five </a:t>
            </a:r>
            <a:r>
              <a:rPr lang="en-US" dirty="0" smtClean="0"/>
              <a:t>(How are you learning? What can you do to improve your learning?)</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0259" y="1774800"/>
            <a:ext cx="2883243" cy="2269977"/>
          </a:xfrm>
          <a:prstGeom prst="rect">
            <a:avLst/>
          </a:prstGeom>
        </p:spPr>
      </p:pic>
    </p:spTree>
    <p:extLst>
      <p:ext uri="{BB962C8B-B14F-4D97-AF65-F5344CB8AC3E}">
        <p14:creationId xmlns:p14="http://schemas.microsoft.com/office/powerpoint/2010/main" val="3945899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1069848" y="2121408"/>
            <a:ext cx="5989979" cy="4050792"/>
          </a:xfrm>
        </p:spPr>
        <p:txBody>
          <a:bodyPr>
            <a:normAutofit lnSpcReduction="10000"/>
          </a:bodyPr>
          <a:lstStyle/>
          <a:p>
            <a:pPr>
              <a:lnSpc>
                <a:spcPct val="100000"/>
              </a:lnSpc>
              <a:spcBef>
                <a:spcPts val="0"/>
              </a:spcBef>
            </a:pPr>
            <a:r>
              <a:rPr lang="en-US" sz="2800" dirty="0" smtClean="0"/>
              <a:t>Identify strategies for getting more students to do their assigned readings</a:t>
            </a:r>
          </a:p>
          <a:p>
            <a:pPr>
              <a:lnSpc>
                <a:spcPct val="100000"/>
              </a:lnSpc>
              <a:spcBef>
                <a:spcPts val="0"/>
              </a:spcBef>
            </a:pPr>
            <a:r>
              <a:rPr lang="en-US" sz="2800" dirty="0" smtClean="0"/>
              <a:t>Identify the importance of the retrieval effect</a:t>
            </a:r>
          </a:p>
          <a:p>
            <a:pPr>
              <a:lnSpc>
                <a:spcPct val="100000"/>
              </a:lnSpc>
              <a:spcBef>
                <a:spcPts val="0"/>
              </a:spcBef>
            </a:pPr>
            <a:r>
              <a:rPr lang="en-US" sz="2800" dirty="0" smtClean="0"/>
              <a:t>Identify pre-class assignments to teach students to become active readers</a:t>
            </a:r>
          </a:p>
          <a:p>
            <a:pPr>
              <a:lnSpc>
                <a:spcPct val="100000"/>
              </a:lnSpc>
              <a:spcBef>
                <a:spcPts val="0"/>
              </a:spcBef>
            </a:pPr>
            <a:r>
              <a:rPr lang="en-US" sz="2800" dirty="0" smtClean="0"/>
              <a:t>Recognize in-class exercises that requires reading before class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7964" y="2032356"/>
            <a:ext cx="4200525" cy="1962150"/>
          </a:xfrm>
          <a:prstGeom prst="rect">
            <a:avLst/>
          </a:prstGeom>
        </p:spPr>
      </p:pic>
    </p:spTree>
    <p:extLst>
      <p:ext uri="{BB962C8B-B14F-4D97-AF65-F5344CB8AC3E}">
        <p14:creationId xmlns:p14="http://schemas.microsoft.com/office/powerpoint/2010/main" val="4209526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activity: Haas &amp; flower article</a:t>
            </a:r>
            <a:endParaRPr lang="en-US" dirty="0"/>
          </a:p>
        </p:txBody>
      </p:sp>
      <p:sp>
        <p:nvSpPr>
          <p:cNvPr id="3" name="Content Placeholder 2"/>
          <p:cNvSpPr>
            <a:spLocks noGrp="1"/>
          </p:cNvSpPr>
          <p:nvPr>
            <p:ph idx="1"/>
          </p:nvPr>
        </p:nvSpPr>
        <p:spPr/>
        <p:txBody>
          <a:bodyPr/>
          <a:lstStyle/>
          <a:p>
            <a:r>
              <a:rPr lang="en-US" dirty="0" smtClean="0"/>
              <a:t>Step 1: Read</a:t>
            </a:r>
          </a:p>
          <a:p>
            <a:pPr lvl="1"/>
            <a:r>
              <a:rPr lang="en-US" dirty="0" smtClean="0"/>
              <a:t>Purpose: As you read your page of the article, identify details or examples that resonate with you as an instructor or former student. Try using some of the active reading strategies we talked about today (personal connections, genuine “I wonder” questions, visualizations)</a:t>
            </a:r>
          </a:p>
          <a:p>
            <a:r>
              <a:rPr lang="en-US" dirty="0" smtClean="0"/>
              <a:t>Step 2: Share your ideas with your neighbors. </a:t>
            </a:r>
          </a:p>
          <a:p>
            <a:pPr lvl="1"/>
            <a:r>
              <a:rPr lang="en-US" dirty="0" smtClean="0"/>
              <a:t>What connections do you see between your ideas? </a:t>
            </a:r>
            <a:endParaRPr lang="en-US" dirty="0"/>
          </a:p>
        </p:txBody>
      </p:sp>
    </p:spTree>
    <p:extLst>
      <p:ext uri="{BB962C8B-B14F-4D97-AF65-F5344CB8AC3E}">
        <p14:creationId xmlns:p14="http://schemas.microsoft.com/office/powerpoint/2010/main" val="14470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activity</a:t>
            </a:r>
            <a:endParaRPr lang="en-US" dirty="0"/>
          </a:p>
        </p:txBody>
      </p:sp>
      <p:sp>
        <p:nvSpPr>
          <p:cNvPr id="3" name="Content Placeholder 2"/>
          <p:cNvSpPr>
            <a:spLocks noGrp="1"/>
          </p:cNvSpPr>
          <p:nvPr>
            <p:ph idx="1"/>
          </p:nvPr>
        </p:nvSpPr>
        <p:spPr>
          <a:xfrm>
            <a:off x="1069848" y="2121408"/>
            <a:ext cx="4993201" cy="4050792"/>
          </a:xfrm>
        </p:spPr>
        <p:txBody>
          <a:bodyPr>
            <a:normAutofit/>
          </a:bodyPr>
          <a:lstStyle/>
          <a:p>
            <a:pPr>
              <a:lnSpc>
                <a:spcPct val="100000"/>
              </a:lnSpc>
              <a:spcBef>
                <a:spcPts val="0"/>
              </a:spcBef>
            </a:pPr>
            <a:r>
              <a:rPr lang="en-US" sz="2800" dirty="0" smtClean="0"/>
              <a:t>Take </a:t>
            </a:r>
            <a:r>
              <a:rPr lang="en-US" sz="2800" b="1" dirty="0" smtClean="0">
                <a:solidFill>
                  <a:srgbClr val="0070C0"/>
                </a:solidFill>
              </a:rPr>
              <a:t>1-minute</a:t>
            </a:r>
            <a:r>
              <a:rPr lang="en-US" sz="2800" dirty="0" smtClean="0"/>
              <a:t> to write which of the aforementioned strategies you would consider using in your course. </a:t>
            </a:r>
          </a:p>
          <a:p>
            <a:pPr>
              <a:lnSpc>
                <a:spcPct val="100000"/>
              </a:lnSpc>
              <a:spcBef>
                <a:spcPts val="0"/>
              </a:spcBef>
            </a:pPr>
            <a:r>
              <a:rPr lang="en-US" sz="2800" dirty="0" smtClean="0"/>
              <a:t>After you are done, turn to a partner and take</a:t>
            </a:r>
            <a:r>
              <a:rPr lang="en-US" sz="2800" b="1" dirty="0" smtClean="0">
                <a:solidFill>
                  <a:srgbClr val="0070C0"/>
                </a:solidFill>
              </a:rPr>
              <a:t> 3-minutes </a:t>
            </a:r>
            <a:r>
              <a:rPr lang="en-US" sz="2800" dirty="0" smtClean="0"/>
              <a:t>to explain why you selected this strategy.</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0087" y="1495250"/>
            <a:ext cx="3006811" cy="21355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7861" y="3883111"/>
            <a:ext cx="2658377" cy="2057400"/>
          </a:xfrm>
          <a:prstGeom prst="rect">
            <a:avLst/>
          </a:prstGeom>
        </p:spPr>
      </p:pic>
    </p:spTree>
    <p:extLst>
      <p:ext uri="{BB962C8B-B14F-4D97-AF65-F5344CB8AC3E}">
        <p14:creationId xmlns:p14="http://schemas.microsoft.com/office/powerpoint/2010/main" val="32377503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Just-in-Time Teaching (JITT)</a:t>
            </a:r>
            <a:endParaRPr lang="en-US" dirty="0"/>
          </a:p>
        </p:txBody>
      </p:sp>
      <p:sp>
        <p:nvSpPr>
          <p:cNvPr id="3" name="Content Placeholder 2"/>
          <p:cNvSpPr>
            <a:spLocks noGrp="1"/>
          </p:cNvSpPr>
          <p:nvPr>
            <p:ph idx="1"/>
          </p:nvPr>
        </p:nvSpPr>
        <p:spPr/>
        <p:txBody>
          <a:bodyPr/>
          <a:lstStyle/>
          <a:p>
            <a:pPr marL="0" indent="0">
              <a:buNone/>
            </a:pPr>
            <a:r>
              <a:rPr lang="en-US" dirty="0" smtClean="0"/>
              <a:t>JITT- “Instructors use the information gathered from quiz performance to help students prepare for exams”.  Research (Weinstein &amp; Wu, 2009; Lang, 2016) shows that frequent quizzing, compared to a few long tests, increases the chances that students will do the readings and is preferred to fewer tests by students who have experienced it.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2423942911"/>
              </p:ext>
            </p:extLst>
          </p:nvPr>
        </p:nvGraphicFramePr>
        <p:xfrm>
          <a:off x="3361266" y="3572933"/>
          <a:ext cx="6544734"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376333" y="5130800"/>
            <a:ext cx="973667" cy="369332"/>
          </a:xfrm>
          <a:prstGeom prst="rect">
            <a:avLst/>
          </a:prstGeom>
          <a:noFill/>
        </p:spPr>
        <p:txBody>
          <a:bodyPr wrap="square" rtlCol="0">
            <a:spAutoFit/>
          </a:bodyPr>
          <a:lstStyle/>
          <a:p>
            <a:r>
              <a:rPr lang="en-US" dirty="0" smtClean="0"/>
              <a:t>JITT</a:t>
            </a:r>
            <a:endParaRPr lang="en-US" dirty="0"/>
          </a:p>
        </p:txBody>
      </p:sp>
    </p:spTree>
    <p:extLst>
      <p:ext uri="{BB962C8B-B14F-4D97-AF65-F5344CB8AC3E}">
        <p14:creationId xmlns:p14="http://schemas.microsoft.com/office/powerpoint/2010/main" val="4981134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JITT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2093976"/>
            <a:ext cx="9322508" cy="4051300"/>
          </a:xfrm>
        </p:spPr>
      </p:pic>
      <p:sp>
        <p:nvSpPr>
          <p:cNvPr id="3" name="TextBox 2"/>
          <p:cNvSpPr txBox="1"/>
          <p:nvPr/>
        </p:nvSpPr>
        <p:spPr>
          <a:xfrm>
            <a:off x="3837904" y="6145276"/>
            <a:ext cx="6554452" cy="369332"/>
          </a:xfrm>
          <a:prstGeom prst="rect">
            <a:avLst/>
          </a:prstGeom>
          <a:noFill/>
        </p:spPr>
        <p:txBody>
          <a:bodyPr wrap="square" rtlCol="0">
            <a:spAutoFit/>
          </a:bodyPr>
          <a:lstStyle/>
          <a:p>
            <a:r>
              <a:rPr lang="en-US" dirty="0"/>
              <a:t>https://</a:t>
            </a:r>
            <a:r>
              <a:rPr lang="en-US" dirty="0" smtClean="0"/>
              <a:t>serc.carleton.edu/introgeo/justintime/index.html</a:t>
            </a:r>
            <a:endParaRPr lang="en-US" dirty="0"/>
          </a:p>
        </p:txBody>
      </p:sp>
    </p:spTree>
    <p:extLst>
      <p:ext uri="{BB962C8B-B14F-4D97-AF65-F5344CB8AC3E}">
        <p14:creationId xmlns:p14="http://schemas.microsoft.com/office/powerpoint/2010/main" val="244449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active learning strategies?</a:t>
            </a:r>
            <a:endParaRPr lang="en-US" dirty="0"/>
          </a:p>
        </p:txBody>
      </p:sp>
      <p:sp>
        <p:nvSpPr>
          <p:cNvPr id="3" name="Content Placeholder 2"/>
          <p:cNvSpPr>
            <a:spLocks noGrp="1"/>
          </p:cNvSpPr>
          <p:nvPr>
            <p:ph idx="1"/>
          </p:nvPr>
        </p:nvSpPr>
        <p:spPr>
          <a:xfrm>
            <a:off x="1295401" y="2556932"/>
            <a:ext cx="5972174" cy="3318936"/>
          </a:xfrm>
        </p:spPr>
        <p:txBody>
          <a:bodyPr>
            <a:normAutofit fontScale="92500" lnSpcReduction="20000"/>
          </a:bodyPr>
          <a:lstStyle/>
          <a:p>
            <a:pPr>
              <a:lnSpc>
                <a:spcPct val="120000"/>
              </a:lnSpc>
              <a:spcBef>
                <a:spcPts val="0"/>
              </a:spcBef>
              <a:spcAft>
                <a:spcPts val="0"/>
              </a:spcAft>
            </a:pPr>
            <a:r>
              <a:rPr lang="en-US" dirty="0"/>
              <a:t>M</a:t>
            </a:r>
            <a:r>
              <a:rPr lang="en-US" dirty="0" smtClean="0"/>
              <a:t>ost learners pay attention for 15-25 minutes</a:t>
            </a:r>
          </a:p>
          <a:p>
            <a:pPr>
              <a:lnSpc>
                <a:spcPct val="120000"/>
              </a:lnSpc>
              <a:spcBef>
                <a:spcPts val="0"/>
              </a:spcBef>
              <a:spcAft>
                <a:spcPts val="0"/>
              </a:spcAft>
            </a:pPr>
            <a:r>
              <a:rPr lang="en-US" dirty="0" smtClean="0"/>
              <a:t>Students take responsibility for their learning</a:t>
            </a:r>
          </a:p>
          <a:p>
            <a:pPr>
              <a:lnSpc>
                <a:spcPct val="120000"/>
              </a:lnSpc>
              <a:spcBef>
                <a:spcPts val="0"/>
              </a:spcBef>
              <a:spcAft>
                <a:spcPts val="0"/>
              </a:spcAft>
            </a:pPr>
            <a:r>
              <a:rPr lang="en-US" dirty="0" smtClean="0"/>
              <a:t>Students create a sense of community and collaboration in the classroom </a:t>
            </a:r>
          </a:p>
          <a:p>
            <a:pPr>
              <a:lnSpc>
                <a:spcPct val="120000"/>
              </a:lnSpc>
              <a:spcBef>
                <a:spcPts val="0"/>
              </a:spcBef>
              <a:spcAft>
                <a:spcPts val="0"/>
              </a:spcAft>
            </a:pPr>
            <a:r>
              <a:rPr lang="en-US" dirty="0" smtClean="0"/>
              <a:t>Students engage in discussion</a:t>
            </a:r>
          </a:p>
          <a:p>
            <a:pPr>
              <a:lnSpc>
                <a:spcPct val="120000"/>
              </a:lnSpc>
              <a:spcBef>
                <a:spcPts val="0"/>
              </a:spcBef>
              <a:spcAft>
                <a:spcPts val="0"/>
              </a:spcAft>
            </a:pPr>
            <a:r>
              <a:rPr lang="en-US" dirty="0" smtClean="0"/>
              <a:t>Students receive formative and ongoing feedback from their peers and instructor </a:t>
            </a:r>
          </a:p>
          <a:p>
            <a:pPr>
              <a:lnSpc>
                <a:spcPct val="120000"/>
              </a:lnSpc>
              <a:spcBef>
                <a:spcPts val="0"/>
              </a:spcBef>
              <a:spcAft>
                <a:spcPts val="0"/>
              </a:spcAft>
            </a:pPr>
            <a:r>
              <a:rPr lang="en-US" dirty="0" smtClean="0"/>
              <a:t>Students engage in higher order thinking such as application, creation, and integration based on knowledge gained from lectures and assigned readings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9918" y="2718203"/>
            <a:ext cx="4101736" cy="2645330"/>
          </a:xfrm>
          <a:prstGeom prst="rect">
            <a:avLst/>
          </a:prstGeom>
        </p:spPr>
      </p:pic>
    </p:spTree>
    <p:extLst>
      <p:ext uri="{BB962C8B-B14F-4D97-AF65-F5344CB8AC3E}">
        <p14:creationId xmlns:p14="http://schemas.microsoft.com/office/powerpoint/2010/main" val="11150260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Active Learning: Research-Based Teaching Strategy</a:t>
            </a:r>
            <a:endParaRPr lang="en-US" dirty="0"/>
          </a:p>
        </p:txBody>
      </p:sp>
      <p:sp>
        <p:nvSpPr>
          <p:cNvPr id="3" name="Content Placeholder 2"/>
          <p:cNvSpPr>
            <a:spLocks noGrp="1"/>
          </p:cNvSpPr>
          <p:nvPr>
            <p:ph idx="1"/>
          </p:nvPr>
        </p:nvSpPr>
        <p:spPr>
          <a:xfrm>
            <a:off x="1295401" y="2556932"/>
            <a:ext cx="6305549" cy="3318936"/>
          </a:xfrm>
        </p:spPr>
        <p:txBody>
          <a:bodyPr>
            <a:normAutofit/>
          </a:bodyPr>
          <a:lstStyle/>
          <a:p>
            <a:pPr>
              <a:spcBef>
                <a:spcPts val="0"/>
              </a:spcBef>
              <a:spcAft>
                <a:spcPts val="0"/>
              </a:spcAft>
            </a:pPr>
            <a:r>
              <a:rPr lang="en-US" sz="2400" dirty="0"/>
              <a:t>Freeman and colleagues (2014) conducted a meta-analysis of 225 studies in undergraduate STEM courses that used lecturing or active learning. </a:t>
            </a:r>
            <a:endParaRPr lang="en-US" sz="2400" dirty="0" smtClean="0"/>
          </a:p>
          <a:p>
            <a:pPr>
              <a:spcBef>
                <a:spcPts val="0"/>
              </a:spcBef>
              <a:spcAft>
                <a:spcPts val="0"/>
              </a:spcAft>
            </a:pPr>
            <a:r>
              <a:rPr lang="en-US" sz="2400" dirty="0" smtClean="0"/>
              <a:t>Students </a:t>
            </a:r>
            <a:r>
              <a:rPr lang="en-US" sz="2400" dirty="0"/>
              <a:t>in active learning classes had average examination scores that were 6% higher than students in lecture-only classes while students in lecture classes were 1.5 times more likely to fail. </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4789" y="2816681"/>
            <a:ext cx="3497483" cy="2167468"/>
          </a:xfrm>
          <a:prstGeom prst="rect">
            <a:avLst/>
          </a:prstGeom>
        </p:spPr>
      </p:pic>
    </p:spTree>
    <p:extLst>
      <p:ext uri="{BB962C8B-B14F-4D97-AF65-F5344CB8AC3E}">
        <p14:creationId xmlns:p14="http://schemas.microsoft.com/office/powerpoint/2010/main" val="5574269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In-class activities: Active Learning and Dynamic Lecturing</a:t>
            </a:r>
            <a:endParaRPr lang="en-US" dirty="0"/>
          </a:p>
        </p:txBody>
      </p:sp>
      <p:sp>
        <p:nvSpPr>
          <p:cNvPr id="3" name="Content Placeholder 2"/>
          <p:cNvSpPr>
            <a:spLocks noGrp="1"/>
          </p:cNvSpPr>
          <p:nvPr>
            <p:ph idx="1"/>
          </p:nvPr>
        </p:nvSpPr>
        <p:spPr>
          <a:xfrm>
            <a:off x="1295400" y="2556932"/>
            <a:ext cx="5928359" cy="3318936"/>
          </a:xfrm>
        </p:spPr>
        <p:txBody>
          <a:bodyPr>
            <a:noAutofit/>
          </a:bodyPr>
          <a:lstStyle/>
          <a:p>
            <a:pPr>
              <a:spcBef>
                <a:spcPts val="0"/>
              </a:spcBef>
              <a:spcAft>
                <a:spcPts val="0"/>
              </a:spcAft>
            </a:pPr>
            <a:r>
              <a:rPr lang="en-US" sz="2000" dirty="0" smtClean="0"/>
              <a:t>Zakrajsek (2017) reported that some researchers and professors believe active lecturing is more effective than lecturing. However, Harrington </a:t>
            </a:r>
            <a:r>
              <a:rPr lang="en-US" sz="2000" dirty="0"/>
              <a:t>and Zakrajsek (2017) support a research-based teaching strategy, </a:t>
            </a:r>
            <a:r>
              <a:rPr lang="en-US" sz="2000" i="1" dirty="0"/>
              <a:t>dynamic lecturing</a:t>
            </a:r>
            <a:r>
              <a:rPr lang="en-US" sz="2000" dirty="0"/>
              <a:t>, which combines lecturing with active learning strategies. </a:t>
            </a:r>
            <a:endParaRPr lang="en-US" sz="2000" dirty="0" smtClean="0"/>
          </a:p>
          <a:p>
            <a:pPr>
              <a:spcBef>
                <a:spcPts val="0"/>
              </a:spcBef>
              <a:spcAft>
                <a:spcPts val="0"/>
              </a:spcAft>
            </a:pPr>
            <a:r>
              <a:rPr lang="en-US" sz="2000" dirty="0" smtClean="0"/>
              <a:t>Harrington </a:t>
            </a:r>
            <a:r>
              <a:rPr lang="en-US" sz="2000" dirty="0"/>
              <a:t>and </a:t>
            </a:r>
            <a:r>
              <a:rPr lang="en-US" sz="2000" dirty="0" err="1"/>
              <a:t>Zakrajset</a:t>
            </a:r>
            <a:r>
              <a:rPr lang="en-US" sz="2000" dirty="0"/>
              <a:t> cite compelling evidence that the “best approach to teaching is a blended one that incorporates lecture and active learning opportunities” (p. 15).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3217" y="2675804"/>
            <a:ext cx="3565016" cy="2755732"/>
          </a:xfrm>
          <a:prstGeom prst="rect">
            <a:avLst/>
          </a:prstGeom>
        </p:spPr>
      </p:pic>
    </p:spTree>
    <p:extLst>
      <p:ext uri="{BB962C8B-B14F-4D97-AF65-F5344CB8AC3E}">
        <p14:creationId xmlns:p14="http://schemas.microsoft.com/office/powerpoint/2010/main" val="832085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focus question</a:t>
            </a:r>
            <a:endParaRPr lang="en-US" dirty="0"/>
          </a:p>
        </p:txBody>
      </p:sp>
      <p:sp>
        <p:nvSpPr>
          <p:cNvPr id="3" name="Content Placeholder 2"/>
          <p:cNvSpPr>
            <a:spLocks noGrp="1"/>
          </p:cNvSpPr>
          <p:nvPr>
            <p:ph idx="1"/>
          </p:nvPr>
        </p:nvSpPr>
        <p:spPr>
          <a:xfrm>
            <a:off x="1069848" y="2121408"/>
            <a:ext cx="5322714" cy="4050792"/>
          </a:xfrm>
        </p:spPr>
        <p:txBody>
          <a:bodyPr/>
          <a:lstStyle/>
          <a:p>
            <a:pPr>
              <a:lnSpc>
                <a:spcPct val="100000"/>
              </a:lnSpc>
              <a:spcBef>
                <a:spcPts val="0"/>
              </a:spcBef>
            </a:pPr>
            <a:r>
              <a:rPr lang="en-US" dirty="0" smtClean="0"/>
              <a:t>What did you learn today?</a:t>
            </a:r>
          </a:p>
          <a:p>
            <a:pPr>
              <a:lnSpc>
                <a:spcPct val="100000"/>
              </a:lnSpc>
              <a:spcBef>
                <a:spcPts val="0"/>
              </a:spcBef>
            </a:pPr>
            <a:r>
              <a:rPr lang="en-US" dirty="0" smtClean="0"/>
              <a:t>How can you apply what you learned to your teaching?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7222" y="1268628"/>
            <a:ext cx="2825578" cy="3134922"/>
          </a:xfrm>
          <a:prstGeom prst="rect">
            <a:avLst/>
          </a:prstGeom>
        </p:spPr>
      </p:pic>
    </p:spTree>
    <p:extLst>
      <p:ext uri="{BB962C8B-B14F-4D97-AF65-F5344CB8AC3E}">
        <p14:creationId xmlns:p14="http://schemas.microsoft.com/office/powerpoint/2010/main" val="10643093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map or outline</a:t>
            </a:r>
            <a:endParaRPr lang="en-US" dirty="0"/>
          </a:p>
        </p:txBody>
      </p:sp>
      <p:pic>
        <p:nvPicPr>
          <p:cNvPr id="4" name="Content Placeholder 3"/>
          <p:cNvPicPr>
            <a:picLocks noGrp="1" noChangeAspect="1"/>
          </p:cNvPicPr>
          <p:nvPr>
            <p:ph idx="1"/>
          </p:nvPr>
        </p:nvPicPr>
        <p:blipFill>
          <a:blip r:embed="rId2"/>
          <a:stretch>
            <a:fillRect/>
          </a:stretch>
        </p:blipFill>
        <p:spPr>
          <a:xfrm>
            <a:off x="663736" y="2365599"/>
            <a:ext cx="5719327" cy="4051300"/>
          </a:xfrm>
          <a:prstGeom prst="rect">
            <a:avLst/>
          </a:prstGeom>
        </p:spPr>
      </p:pic>
      <p:pic>
        <p:nvPicPr>
          <p:cNvPr id="5" name="Picture 4"/>
          <p:cNvPicPr>
            <a:picLocks noChangeAspect="1"/>
          </p:cNvPicPr>
          <p:nvPr/>
        </p:nvPicPr>
        <p:blipFill>
          <a:blip r:embed="rId3"/>
          <a:stretch>
            <a:fillRect/>
          </a:stretch>
        </p:blipFill>
        <p:spPr>
          <a:xfrm>
            <a:off x="6561703" y="2365599"/>
            <a:ext cx="4926251" cy="3757148"/>
          </a:xfrm>
          <a:prstGeom prst="rect">
            <a:avLst/>
          </a:prstGeom>
        </p:spPr>
      </p:pic>
      <p:sp>
        <p:nvSpPr>
          <p:cNvPr id="6" name="TextBox 5"/>
          <p:cNvSpPr txBox="1"/>
          <p:nvPr/>
        </p:nvSpPr>
        <p:spPr>
          <a:xfrm>
            <a:off x="9736428" y="1429555"/>
            <a:ext cx="1837362" cy="369332"/>
          </a:xfrm>
          <a:prstGeom prst="rect">
            <a:avLst/>
          </a:prstGeom>
          <a:noFill/>
        </p:spPr>
        <p:txBody>
          <a:bodyPr wrap="none" rtlCol="0">
            <a:spAutoFit/>
          </a:bodyPr>
          <a:lstStyle/>
          <a:p>
            <a:r>
              <a:rPr lang="en-US" dirty="0" smtClean="0">
                <a:hlinkClick r:id="rId4" action="ppaction://hlinksldjump"/>
              </a:rPr>
              <a:t>Back to slide 10</a:t>
            </a:r>
            <a:endParaRPr lang="en-US" dirty="0"/>
          </a:p>
        </p:txBody>
      </p:sp>
    </p:spTree>
    <p:extLst>
      <p:ext uri="{BB962C8B-B14F-4D97-AF65-F5344CB8AC3E}">
        <p14:creationId xmlns:p14="http://schemas.microsoft.com/office/powerpoint/2010/main" val="20940912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notes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9883" y="-1977673"/>
            <a:ext cx="5743977" cy="10211516"/>
          </a:xfrm>
        </p:spPr>
      </p:pic>
      <p:sp>
        <p:nvSpPr>
          <p:cNvPr id="5" name="TextBox 4"/>
          <p:cNvSpPr txBox="1"/>
          <p:nvPr/>
        </p:nvSpPr>
        <p:spPr>
          <a:xfrm>
            <a:off x="515155" y="5937161"/>
            <a:ext cx="1837362" cy="369332"/>
          </a:xfrm>
          <a:prstGeom prst="rect">
            <a:avLst/>
          </a:prstGeom>
          <a:noFill/>
        </p:spPr>
        <p:txBody>
          <a:bodyPr wrap="none" rtlCol="0">
            <a:spAutoFit/>
          </a:bodyPr>
          <a:lstStyle/>
          <a:p>
            <a:r>
              <a:rPr lang="en-US" dirty="0" smtClean="0">
                <a:hlinkClick r:id="rId3" action="ppaction://hlinksldjump"/>
              </a:rPr>
              <a:t>Back to slide 16</a:t>
            </a:r>
            <a:endParaRPr lang="en-US" dirty="0"/>
          </a:p>
        </p:txBody>
      </p:sp>
    </p:spTree>
    <p:extLst>
      <p:ext uri="{BB962C8B-B14F-4D97-AF65-F5344CB8AC3E}">
        <p14:creationId xmlns:p14="http://schemas.microsoft.com/office/powerpoint/2010/main" val="2141339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activity</a:t>
            </a:r>
            <a:endParaRPr lang="en-US" dirty="0"/>
          </a:p>
        </p:txBody>
      </p:sp>
      <p:sp>
        <p:nvSpPr>
          <p:cNvPr id="3" name="Content Placeholder 2"/>
          <p:cNvSpPr>
            <a:spLocks noGrp="1"/>
          </p:cNvSpPr>
          <p:nvPr>
            <p:ph idx="1"/>
          </p:nvPr>
        </p:nvSpPr>
        <p:spPr>
          <a:xfrm>
            <a:off x="1069848" y="2121408"/>
            <a:ext cx="5726368" cy="4050792"/>
          </a:xfrm>
        </p:spPr>
        <p:txBody>
          <a:bodyPr>
            <a:normAutofit/>
          </a:bodyPr>
          <a:lstStyle/>
          <a:p>
            <a:r>
              <a:rPr lang="en-US" sz="3200" dirty="0" smtClean="0"/>
              <a:t>Take </a:t>
            </a:r>
            <a:r>
              <a:rPr lang="en-US" sz="3200" b="1" dirty="0" smtClean="0">
                <a:solidFill>
                  <a:srgbClr val="002060"/>
                </a:solidFill>
              </a:rPr>
              <a:t>1-minute</a:t>
            </a:r>
            <a:r>
              <a:rPr lang="en-US" sz="3200" dirty="0" smtClean="0"/>
              <a:t> to reflect and identify strategies that you use to motivate students to do assigned readings</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5730" y="2243266"/>
            <a:ext cx="4415481" cy="3136042"/>
          </a:xfrm>
          <a:prstGeom prst="rect">
            <a:avLst/>
          </a:prstGeom>
        </p:spPr>
      </p:pic>
    </p:spTree>
    <p:extLst>
      <p:ext uri="{BB962C8B-B14F-4D97-AF65-F5344CB8AC3E}">
        <p14:creationId xmlns:p14="http://schemas.microsoft.com/office/powerpoint/2010/main" val="13161800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662" y="793725"/>
            <a:ext cx="3321848" cy="1609344"/>
          </a:xfrm>
        </p:spPr>
        <p:txBody>
          <a:bodyPr>
            <a:normAutofit fontScale="90000"/>
          </a:bodyPr>
          <a:lstStyle/>
          <a:p>
            <a:r>
              <a:rPr lang="en-US" dirty="0" smtClean="0"/>
              <a:t>Personal connection example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7144" y="296215"/>
            <a:ext cx="8536977" cy="6402734"/>
          </a:xfrm>
        </p:spPr>
      </p:pic>
      <p:sp>
        <p:nvSpPr>
          <p:cNvPr id="5" name="TextBox 4"/>
          <p:cNvSpPr txBox="1"/>
          <p:nvPr/>
        </p:nvSpPr>
        <p:spPr>
          <a:xfrm>
            <a:off x="347730" y="4597758"/>
            <a:ext cx="1837362" cy="369332"/>
          </a:xfrm>
          <a:prstGeom prst="rect">
            <a:avLst/>
          </a:prstGeom>
          <a:noFill/>
        </p:spPr>
        <p:txBody>
          <a:bodyPr wrap="none" rtlCol="0">
            <a:spAutoFit/>
          </a:bodyPr>
          <a:lstStyle/>
          <a:p>
            <a:r>
              <a:rPr lang="en-US" dirty="0" smtClean="0">
                <a:hlinkClick r:id="rId3" action="ppaction://hlinksldjump"/>
              </a:rPr>
              <a:t>Back to slide 11</a:t>
            </a:r>
            <a:endParaRPr lang="en-US" dirty="0"/>
          </a:p>
        </p:txBody>
      </p:sp>
    </p:spTree>
    <p:extLst>
      <p:ext uri="{BB962C8B-B14F-4D97-AF65-F5344CB8AC3E}">
        <p14:creationId xmlns:p14="http://schemas.microsoft.com/office/powerpoint/2010/main" val="36473235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177" y="1308879"/>
            <a:ext cx="3785487" cy="1609344"/>
          </a:xfrm>
        </p:spPr>
        <p:txBody>
          <a:bodyPr>
            <a:normAutofit fontScale="90000"/>
          </a:bodyPr>
          <a:lstStyle/>
          <a:p>
            <a:r>
              <a:rPr lang="en-US" dirty="0" smtClean="0"/>
              <a:t>“I wonder” questioning example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7705" y="484632"/>
            <a:ext cx="8192678" cy="6144509"/>
          </a:xfrm>
        </p:spPr>
      </p:pic>
      <p:sp>
        <p:nvSpPr>
          <p:cNvPr id="5" name="TextBox 4">
            <a:hlinkClick r:id="rId3" action="ppaction://hlinksldjump"/>
          </p:cNvPr>
          <p:cNvSpPr txBox="1"/>
          <p:nvPr/>
        </p:nvSpPr>
        <p:spPr>
          <a:xfrm>
            <a:off x="503177" y="4829577"/>
            <a:ext cx="1837362" cy="369332"/>
          </a:xfrm>
          <a:prstGeom prst="rect">
            <a:avLst/>
          </a:prstGeom>
          <a:noFill/>
        </p:spPr>
        <p:txBody>
          <a:bodyPr wrap="none" rtlCol="0">
            <a:spAutoFit/>
          </a:bodyPr>
          <a:lstStyle/>
          <a:p>
            <a:r>
              <a:rPr lang="en-US" dirty="0" smtClean="0">
                <a:hlinkClick r:id="rId3" action="ppaction://hlinksldjump"/>
              </a:rPr>
              <a:t>Back to slide 12</a:t>
            </a:r>
            <a:endParaRPr lang="en-US" dirty="0"/>
          </a:p>
        </p:txBody>
      </p:sp>
    </p:spTree>
    <p:extLst>
      <p:ext uri="{BB962C8B-B14F-4D97-AF65-F5344CB8AC3E}">
        <p14:creationId xmlns:p14="http://schemas.microsoft.com/office/powerpoint/2010/main" val="21473410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8308" y="-880269"/>
            <a:ext cx="9403292" cy="7052469"/>
          </a:xfrm>
        </p:spPr>
      </p:pic>
      <p:sp>
        <p:nvSpPr>
          <p:cNvPr id="2" name="Title 1"/>
          <p:cNvSpPr>
            <a:spLocks noGrp="1"/>
          </p:cNvSpPr>
          <p:nvPr>
            <p:ph type="title"/>
          </p:nvPr>
        </p:nvSpPr>
        <p:spPr>
          <a:xfrm>
            <a:off x="155448" y="1437669"/>
            <a:ext cx="4442310" cy="1609344"/>
          </a:xfrm>
        </p:spPr>
        <p:txBody>
          <a:bodyPr>
            <a:normAutofit fontScale="90000"/>
          </a:bodyPr>
          <a:lstStyle/>
          <a:p>
            <a:r>
              <a:rPr lang="en-US" dirty="0" smtClean="0"/>
              <a:t>Making connections between articles Jigsaw activity</a:t>
            </a:r>
            <a:endParaRPr lang="en-US" dirty="0"/>
          </a:p>
        </p:txBody>
      </p:sp>
      <p:sp>
        <p:nvSpPr>
          <p:cNvPr id="5" name="TextBox 4"/>
          <p:cNvSpPr txBox="1"/>
          <p:nvPr/>
        </p:nvSpPr>
        <p:spPr>
          <a:xfrm>
            <a:off x="425003" y="5293217"/>
            <a:ext cx="1837362" cy="369332"/>
          </a:xfrm>
          <a:prstGeom prst="rect">
            <a:avLst/>
          </a:prstGeom>
          <a:noFill/>
        </p:spPr>
        <p:txBody>
          <a:bodyPr wrap="none" rtlCol="0">
            <a:spAutoFit/>
          </a:bodyPr>
          <a:lstStyle/>
          <a:p>
            <a:r>
              <a:rPr lang="en-US" dirty="0" smtClean="0">
                <a:hlinkClick r:id="rId3" action="ppaction://hlinksldjump"/>
              </a:rPr>
              <a:t>Back to slide 18</a:t>
            </a:r>
            <a:endParaRPr lang="en-US" dirty="0"/>
          </a:p>
        </p:txBody>
      </p:sp>
    </p:spTree>
    <p:extLst>
      <p:ext uri="{BB962C8B-B14F-4D97-AF65-F5344CB8AC3E}">
        <p14:creationId xmlns:p14="http://schemas.microsoft.com/office/powerpoint/2010/main" val="4515369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9696890" cy="1609344"/>
          </a:xfrm>
        </p:spPr>
        <p:txBody>
          <a:bodyPr/>
          <a:lstStyle/>
          <a:p>
            <a:r>
              <a:rPr lang="en-US" dirty="0" smtClean="0"/>
              <a:t>Reading Guide/ preview</a:t>
            </a:r>
            <a:endParaRPr lang="en-US" dirty="0"/>
          </a:p>
        </p:txBody>
      </p:sp>
      <p:sp>
        <p:nvSpPr>
          <p:cNvPr id="3" name="Content Placeholder 2"/>
          <p:cNvSpPr>
            <a:spLocks noGrp="1"/>
          </p:cNvSpPr>
          <p:nvPr>
            <p:ph idx="1"/>
          </p:nvPr>
        </p:nvSpPr>
        <p:spPr>
          <a:xfrm>
            <a:off x="1069848" y="1738648"/>
            <a:ext cx="10058400" cy="4433552"/>
          </a:xfrm>
        </p:spPr>
        <p:txBody>
          <a:bodyPr>
            <a:normAutofit fontScale="92500" lnSpcReduction="20000"/>
          </a:bodyPr>
          <a:lstStyle/>
          <a:p>
            <a:pPr marL="0" indent="0">
              <a:buNone/>
            </a:pPr>
            <a:r>
              <a:rPr lang="en-US" u="sng" dirty="0"/>
              <a:t>Reading With Purpose Questions:</a:t>
            </a:r>
            <a:endParaRPr lang="en-US" dirty="0"/>
          </a:p>
          <a:p>
            <a:pPr marL="0" indent="0">
              <a:buNone/>
            </a:pPr>
            <a:r>
              <a:rPr lang="en-US" u="sng" dirty="0"/>
              <a:t>Vocabulary Pre-View:</a:t>
            </a:r>
            <a:endParaRPr lang="en-US" dirty="0"/>
          </a:p>
          <a:p>
            <a:pPr lvl="0"/>
            <a:r>
              <a:rPr lang="en-US" dirty="0"/>
              <a:t>Discourse</a:t>
            </a:r>
          </a:p>
          <a:p>
            <a:pPr lvl="0"/>
            <a:r>
              <a:rPr lang="en-US" dirty="0"/>
              <a:t>Genre </a:t>
            </a:r>
          </a:p>
          <a:p>
            <a:pPr lvl="0"/>
            <a:r>
              <a:rPr lang="en-US" dirty="0"/>
              <a:t>Rhetorical situation</a:t>
            </a:r>
          </a:p>
          <a:p>
            <a:pPr lvl="0"/>
            <a:r>
              <a:rPr lang="en-US" dirty="0"/>
              <a:t>Conventions</a:t>
            </a:r>
          </a:p>
          <a:p>
            <a:pPr marL="0" indent="0">
              <a:buNone/>
            </a:pPr>
            <a:r>
              <a:rPr lang="en-US" u="sng" dirty="0"/>
              <a:t>Reading With Purpose Questions:</a:t>
            </a:r>
            <a:endParaRPr lang="en-US" dirty="0"/>
          </a:p>
          <a:p>
            <a:pPr lvl="0"/>
            <a:r>
              <a:rPr lang="en-US" dirty="0"/>
              <a:t>What are the six traits Swales uses to define a discourse community?</a:t>
            </a:r>
          </a:p>
          <a:p>
            <a:pPr lvl="0"/>
            <a:r>
              <a:rPr lang="en-US" dirty="0"/>
              <a:t>Which discourse communities do you belong to? What kinds of goals, intercommunication methods, and rules of engagement are there in those communities?</a:t>
            </a:r>
          </a:p>
          <a:p>
            <a:pPr marL="0" indent="0">
              <a:buNone/>
            </a:pPr>
            <a:endParaRPr lang="en-US" dirty="0" smtClean="0"/>
          </a:p>
          <a:p>
            <a:pPr marL="0" indent="0">
              <a:buNone/>
            </a:pPr>
            <a:r>
              <a:rPr lang="en-US" dirty="0" smtClean="0"/>
              <a:t>The full reading guide can be found </a:t>
            </a:r>
            <a:r>
              <a:rPr lang="en-US" dirty="0" smtClean="0">
                <a:hlinkClick r:id="rId2" action="ppaction://hlinkfile"/>
              </a:rPr>
              <a:t>here</a:t>
            </a:r>
            <a:r>
              <a:rPr lang="en-US" dirty="0" smtClean="0"/>
              <a:t>, and a link to the preview video can be found </a:t>
            </a:r>
            <a:r>
              <a:rPr lang="en-US" dirty="0" smtClean="0">
                <a:hlinkClick r:id="rId3"/>
              </a:rPr>
              <a:t>here</a:t>
            </a:r>
            <a:r>
              <a:rPr lang="en-US" dirty="0" smtClean="0"/>
              <a:t>.</a:t>
            </a:r>
            <a:endParaRPr lang="en-US" dirty="0"/>
          </a:p>
        </p:txBody>
      </p:sp>
      <p:sp>
        <p:nvSpPr>
          <p:cNvPr id="6" name="TextBox 5"/>
          <p:cNvSpPr txBox="1"/>
          <p:nvPr/>
        </p:nvSpPr>
        <p:spPr>
          <a:xfrm>
            <a:off x="10028812" y="1289304"/>
            <a:ext cx="1837362" cy="369332"/>
          </a:xfrm>
          <a:prstGeom prst="rect">
            <a:avLst/>
          </a:prstGeom>
          <a:noFill/>
        </p:spPr>
        <p:txBody>
          <a:bodyPr wrap="none" rtlCol="0">
            <a:spAutoFit/>
          </a:bodyPr>
          <a:lstStyle/>
          <a:p>
            <a:r>
              <a:rPr lang="en-US" dirty="0" smtClean="0">
                <a:hlinkClick r:id="rId4" action="ppaction://hlinksldjump"/>
              </a:rPr>
              <a:t>Back to slide 14</a:t>
            </a:r>
            <a:endParaRPr lang="en-US" dirty="0"/>
          </a:p>
        </p:txBody>
      </p:sp>
    </p:spTree>
    <p:extLst>
      <p:ext uri="{BB962C8B-B14F-4D97-AF65-F5344CB8AC3E}">
        <p14:creationId xmlns:p14="http://schemas.microsoft.com/office/powerpoint/2010/main" val="31172891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and helpful resources</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Bonwell</a:t>
            </a:r>
            <a:r>
              <a:rPr lang="en-US" dirty="0" smtClean="0"/>
              <a:t>, C. C., &amp; </a:t>
            </a:r>
            <a:r>
              <a:rPr lang="en-US" dirty="0" err="1" smtClean="0"/>
              <a:t>Eison</a:t>
            </a:r>
            <a:r>
              <a:rPr lang="en-US" dirty="0" smtClean="0"/>
              <a:t>, J. A. (1991). Active learning: Creating excitement in the classroom. Washington, DC: School of Education and Human Development, George Washington University.</a:t>
            </a:r>
          </a:p>
          <a:p>
            <a:r>
              <a:rPr lang="en-US" dirty="0" smtClean="0"/>
              <a:t>Gee, J. (2014). Reading circles get students to do the reading. Retrieved from </a:t>
            </a:r>
            <a:r>
              <a:rPr lang="en-US" dirty="0"/>
              <a:t>https://www.facultyfocus.com/articles/effective-teaching-strategies/reading-circles-get-students-reading/</a:t>
            </a:r>
          </a:p>
          <a:p>
            <a:r>
              <a:rPr lang="en-US" dirty="0" smtClean="0"/>
              <a:t>Harrington, C., &amp; </a:t>
            </a:r>
            <a:r>
              <a:rPr lang="en-US" dirty="0" err="1" smtClean="0"/>
              <a:t>Zakrajsek</a:t>
            </a:r>
            <a:r>
              <a:rPr lang="en-US" dirty="0" smtClean="0"/>
              <a:t>, T. (2017). </a:t>
            </a:r>
            <a:r>
              <a:rPr lang="en-US" i="1" dirty="0" smtClean="0"/>
              <a:t>Dynamic lecturing: Research-based strategies to enhance lecture effectiveness. </a:t>
            </a:r>
            <a:r>
              <a:rPr lang="en-US" dirty="0" smtClean="0"/>
              <a:t>Sterling, VA: Stylus Publishing.</a:t>
            </a:r>
          </a:p>
          <a:p>
            <a:r>
              <a:rPr lang="en-US" dirty="0" smtClean="0"/>
              <a:t>Hattenberg</a:t>
            </a:r>
            <a:r>
              <a:rPr lang="en-US" dirty="0"/>
              <a:t>, S. J., and </a:t>
            </a:r>
            <a:r>
              <a:rPr lang="en-US" dirty="0" err="1"/>
              <a:t>Steffy</a:t>
            </a:r>
            <a:r>
              <a:rPr lang="en-US" dirty="0"/>
              <a:t>, K. (2013). Increasing reading compliance of undergraduates: An evaluation of compliance methods. </a:t>
            </a:r>
            <a:r>
              <a:rPr lang="en-US" i="1" dirty="0"/>
              <a:t>Teaching Sociology, 41 </a:t>
            </a:r>
            <a:r>
              <a:rPr lang="en-US" dirty="0"/>
              <a:t>(4), </a:t>
            </a:r>
            <a:r>
              <a:rPr lang="en-US" dirty="0" smtClean="0"/>
              <a:t>346–352.</a:t>
            </a:r>
          </a:p>
          <a:p>
            <a:r>
              <a:rPr lang="en-US" dirty="0" smtClean="0"/>
              <a:t>Lang</a:t>
            </a:r>
            <a:r>
              <a:rPr lang="en-US" dirty="0"/>
              <a:t>,  J. (2016). </a:t>
            </a:r>
            <a:r>
              <a:rPr lang="en-US" i="1" dirty="0"/>
              <a:t>Small teaching: Everyday lessons from the science of learning</a:t>
            </a:r>
            <a:r>
              <a:rPr lang="en-US" dirty="0"/>
              <a:t>. </a:t>
            </a:r>
            <a:r>
              <a:rPr lang="en-US" dirty="0" err="1"/>
              <a:t>Jossey</a:t>
            </a:r>
            <a:r>
              <a:rPr lang="en-US" dirty="0"/>
              <a:t> Bass.</a:t>
            </a:r>
          </a:p>
          <a:p>
            <a:r>
              <a:rPr lang="en-US" dirty="0" smtClean="0"/>
              <a:t>Honeycutt, B. (2016). </a:t>
            </a:r>
            <a:r>
              <a:rPr lang="en-US" i="1" dirty="0" smtClean="0"/>
              <a:t>FLIP the first 5 minutes of class! 50 focusing activities to engage your students and create more time for learning</a:t>
            </a:r>
            <a:r>
              <a:rPr lang="en-US" dirty="0" smtClean="0"/>
              <a:t>. Raleigh, NC: FLIP It Consulting.</a:t>
            </a:r>
          </a:p>
          <a:p>
            <a:endParaRPr lang="en-US" dirty="0"/>
          </a:p>
        </p:txBody>
      </p:sp>
    </p:spTree>
    <p:extLst>
      <p:ext uri="{BB962C8B-B14F-4D97-AF65-F5344CB8AC3E}">
        <p14:creationId xmlns:p14="http://schemas.microsoft.com/office/powerpoint/2010/main" val="2492311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401833"/>
          </a:xfrm>
        </p:spPr>
        <p:txBody>
          <a:bodyPr/>
          <a:lstStyle/>
          <a:p>
            <a:r>
              <a:rPr lang="en-US" dirty="0" smtClean="0"/>
              <a:t>Preparation for class activities</a:t>
            </a:r>
            <a:endParaRPr lang="en-US" dirty="0"/>
          </a:p>
        </p:txBody>
      </p:sp>
      <p:sp>
        <p:nvSpPr>
          <p:cNvPr id="3" name="Content Placeholder 2"/>
          <p:cNvSpPr>
            <a:spLocks noGrp="1"/>
          </p:cNvSpPr>
          <p:nvPr>
            <p:ph idx="1"/>
          </p:nvPr>
        </p:nvSpPr>
        <p:spPr>
          <a:xfrm>
            <a:off x="657956" y="1964889"/>
            <a:ext cx="6434822" cy="4050792"/>
          </a:xfrm>
        </p:spPr>
        <p:txBody>
          <a:bodyPr>
            <a:normAutofit/>
          </a:bodyPr>
          <a:lstStyle/>
          <a:p>
            <a:pPr>
              <a:lnSpc>
                <a:spcPct val="100000"/>
              </a:lnSpc>
              <a:spcBef>
                <a:spcPts val="0"/>
              </a:spcBef>
            </a:pPr>
            <a:r>
              <a:rPr lang="en-US" sz="2400" dirty="0" smtClean="0"/>
              <a:t>Doyle (2014) explained: “Students don’t do their reading and other assigned prep work because, based on their experience, they believe that teachers will discuss any important information included in the readings during class” (p. 67). </a:t>
            </a:r>
          </a:p>
          <a:p>
            <a:pPr>
              <a:lnSpc>
                <a:spcPct val="100000"/>
              </a:lnSpc>
              <a:spcBef>
                <a:spcPts val="0"/>
              </a:spcBef>
            </a:pPr>
            <a:r>
              <a:rPr lang="en-US" sz="2400" dirty="0" smtClean="0"/>
              <a:t>“It might be important to structure a class so that students are accountable for their pre-class activities and cannot do well without reading”</a:t>
            </a:r>
          </a:p>
          <a:p>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2237" y="2083315"/>
            <a:ext cx="4203700" cy="2806700"/>
          </a:xfrm>
          <a:prstGeom prst="rect">
            <a:avLst/>
          </a:prstGeom>
        </p:spPr>
      </p:pic>
    </p:spTree>
    <p:extLst>
      <p:ext uri="{BB962C8B-B14F-4D97-AF65-F5344CB8AC3E}">
        <p14:creationId xmlns:p14="http://schemas.microsoft.com/office/powerpoint/2010/main" val="71657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Retrieval Practice</a:t>
            </a:r>
            <a:endParaRPr lang="en-US" dirty="0"/>
          </a:p>
        </p:txBody>
      </p:sp>
      <p:sp>
        <p:nvSpPr>
          <p:cNvPr id="3" name="Content Placeholder 2"/>
          <p:cNvSpPr>
            <a:spLocks noGrp="1"/>
          </p:cNvSpPr>
          <p:nvPr>
            <p:ph idx="1"/>
          </p:nvPr>
        </p:nvSpPr>
        <p:spPr>
          <a:xfrm>
            <a:off x="1069848" y="2121408"/>
            <a:ext cx="6558390" cy="4050792"/>
          </a:xfrm>
        </p:spPr>
        <p:txBody>
          <a:bodyPr/>
          <a:lstStyle/>
          <a:p>
            <a:r>
              <a:rPr lang="en-US" dirty="0"/>
              <a:t>Retrieval practice refers to finding information from our memory that has been learned and stored (</a:t>
            </a:r>
            <a:r>
              <a:rPr lang="en-US" dirty="0" err="1"/>
              <a:t>Harringon</a:t>
            </a:r>
            <a:r>
              <a:rPr lang="en-US" dirty="0"/>
              <a:t> &amp; </a:t>
            </a:r>
            <a:r>
              <a:rPr lang="en-US" dirty="0" err="1"/>
              <a:t>Zakrajsek</a:t>
            </a:r>
            <a:r>
              <a:rPr lang="en-US" dirty="0"/>
              <a:t>, 2017)</a:t>
            </a:r>
          </a:p>
          <a:p>
            <a:r>
              <a:rPr lang="en-US" dirty="0" smtClean="0"/>
              <a:t>Lang (2016) noted “…the retrieval effect means that if you want to retrieve knowledge from your memory, you have to practice retrieving knowledge from your memory. The more times that you practice remembering something, the more capable you become of remembering that thing in the future” (p. 20).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2379" y="2093976"/>
            <a:ext cx="4181304" cy="2682018"/>
          </a:xfrm>
          <a:prstGeom prst="rect">
            <a:avLst/>
          </a:prstGeom>
        </p:spPr>
      </p:pic>
    </p:spTree>
    <p:extLst>
      <p:ext uri="{BB962C8B-B14F-4D97-AF65-F5344CB8AC3E}">
        <p14:creationId xmlns:p14="http://schemas.microsoft.com/office/powerpoint/2010/main" val="303454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get students to read</a:t>
            </a:r>
            <a:endParaRPr lang="en-US" dirty="0"/>
          </a:p>
        </p:txBody>
      </p:sp>
      <p:sp>
        <p:nvSpPr>
          <p:cNvPr id="3" name="Content Placeholder 2"/>
          <p:cNvSpPr>
            <a:spLocks noGrp="1"/>
          </p:cNvSpPr>
          <p:nvPr>
            <p:ph idx="1"/>
          </p:nvPr>
        </p:nvSpPr>
        <p:spPr>
          <a:xfrm>
            <a:off x="1069848" y="1712891"/>
            <a:ext cx="6228876" cy="4729098"/>
          </a:xfrm>
        </p:spPr>
        <p:txBody>
          <a:bodyPr>
            <a:noAutofit/>
          </a:bodyPr>
          <a:lstStyle/>
          <a:p>
            <a:pPr>
              <a:lnSpc>
                <a:spcPct val="100000"/>
              </a:lnSpc>
              <a:spcBef>
                <a:spcPts val="0"/>
              </a:spcBef>
            </a:pPr>
            <a:r>
              <a:rPr lang="en-US" sz="2400" dirty="0"/>
              <a:t>Quiz </a:t>
            </a:r>
            <a:r>
              <a:rPr lang="en-US" sz="2400" dirty="0" smtClean="0"/>
              <a:t>(retrieval practice, interleaving)</a:t>
            </a:r>
          </a:p>
          <a:p>
            <a:pPr>
              <a:lnSpc>
                <a:spcPct val="100000"/>
              </a:lnSpc>
              <a:spcBef>
                <a:spcPts val="0"/>
              </a:spcBef>
            </a:pPr>
            <a:r>
              <a:rPr lang="en-US" sz="2400" dirty="0" smtClean="0"/>
              <a:t>One-minute paper at beginning of class</a:t>
            </a:r>
            <a:endParaRPr lang="en-US" sz="2400" dirty="0"/>
          </a:p>
          <a:p>
            <a:pPr>
              <a:lnSpc>
                <a:spcPct val="100000"/>
              </a:lnSpc>
              <a:spcBef>
                <a:spcPts val="0"/>
              </a:spcBef>
            </a:pPr>
            <a:r>
              <a:rPr lang="en-US" sz="2400" dirty="0" smtClean="0"/>
              <a:t>Reading responses and guides</a:t>
            </a:r>
          </a:p>
          <a:p>
            <a:pPr>
              <a:lnSpc>
                <a:spcPct val="100000"/>
              </a:lnSpc>
              <a:spcBef>
                <a:spcPts val="0"/>
              </a:spcBef>
            </a:pPr>
            <a:r>
              <a:rPr lang="en-US" sz="2400" dirty="0" smtClean="0"/>
              <a:t>3-5 minute summary at beginning of class</a:t>
            </a:r>
            <a:endParaRPr lang="en-US" sz="2400" dirty="0"/>
          </a:p>
          <a:p>
            <a:pPr>
              <a:lnSpc>
                <a:spcPct val="100000"/>
              </a:lnSpc>
              <a:spcBef>
                <a:spcPts val="0"/>
              </a:spcBef>
            </a:pPr>
            <a:r>
              <a:rPr lang="en-US" sz="2400" dirty="0" smtClean="0"/>
              <a:t>Research on retrieval practice</a:t>
            </a:r>
          </a:p>
          <a:p>
            <a:pPr>
              <a:lnSpc>
                <a:spcPct val="100000"/>
              </a:lnSpc>
              <a:spcBef>
                <a:spcPts val="0"/>
              </a:spcBef>
            </a:pPr>
            <a:r>
              <a:rPr lang="en-US" sz="2400" dirty="0" smtClean="0"/>
              <a:t>Mini-lesson on reading strategies</a:t>
            </a:r>
          </a:p>
          <a:p>
            <a:pPr>
              <a:lnSpc>
                <a:spcPct val="100000"/>
              </a:lnSpc>
              <a:spcBef>
                <a:spcPts val="0"/>
              </a:spcBef>
            </a:pPr>
            <a:r>
              <a:rPr lang="en-US" sz="2400" dirty="0" smtClean="0"/>
              <a:t>Mini-lesson prior to assigned reading</a:t>
            </a:r>
          </a:p>
          <a:p>
            <a:pPr>
              <a:lnSpc>
                <a:spcPct val="100000"/>
              </a:lnSpc>
              <a:spcBef>
                <a:spcPts val="0"/>
              </a:spcBef>
            </a:pPr>
            <a:r>
              <a:rPr lang="en-US" sz="2400" dirty="0"/>
              <a:t>Purposeful reading </a:t>
            </a:r>
            <a:r>
              <a:rPr lang="en-US" sz="2400" dirty="0" smtClean="0"/>
              <a:t>assignments/Reflections</a:t>
            </a:r>
            <a:endParaRPr lang="en-US" sz="2400" dirty="0"/>
          </a:p>
          <a:p>
            <a:pPr>
              <a:spcBef>
                <a:spcPts val="0"/>
              </a:spcBef>
            </a:pPr>
            <a:r>
              <a:rPr lang="en-US" sz="2400" dirty="0" smtClean="0"/>
              <a:t>Readiness assessment test</a:t>
            </a:r>
          </a:p>
          <a:p>
            <a:pPr>
              <a:spcBef>
                <a:spcPts val="0"/>
              </a:spcBef>
            </a:pPr>
            <a:r>
              <a:rPr lang="en-US" sz="2400" dirty="0" smtClean="0"/>
              <a:t>Asking for reading notes or summary map</a:t>
            </a:r>
          </a:p>
          <a:p>
            <a:pPr>
              <a:spcBef>
                <a:spcPts val="0"/>
              </a:spcBef>
            </a:pPr>
            <a:r>
              <a:rPr lang="en-US" sz="2400" dirty="0" smtClean="0"/>
              <a:t>Allow for student choice</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7594" y="1616181"/>
            <a:ext cx="2736379" cy="231886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5995" y="4275644"/>
            <a:ext cx="3023286" cy="2080507"/>
          </a:xfrm>
          <a:prstGeom prst="rect">
            <a:avLst/>
          </a:prstGeom>
        </p:spPr>
      </p:pic>
    </p:spTree>
    <p:extLst>
      <p:ext uri="{BB962C8B-B14F-4D97-AF65-F5344CB8AC3E}">
        <p14:creationId xmlns:p14="http://schemas.microsoft.com/office/powerpoint/2010/main" val="1321754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students to do the reading</a:t>
            </a:r>
            <a:endParaRPr lang="en-US" dirty="0"/>
          </a:p>
        </p:txBody>
      </p:sp>
      <p:sp>
        <p:nvSpPr>
          <p:cNvPr id="3" name="Content Placeholder 2"/>
          <p:cNvSpPr>
            <a:spLocks noGrp="1"/>
          </p:cNvSpPr>
          <p:nvPr>
            <p:ph idx="1"/>
          </p:nvPr>
        </p:nvSpPr>
        <p:spPr>
          <a:xfrm>
            <a:off x="1069848" y="1828800"/>
            <a:ext cx="10058400" cy="4343400"/>
          </a:xfrm>
        </p:spPr>
        <p:txBody>
          <a:bodyPr>
            <a:normAutofit fontScale="47500" lnSpcReduction="20000"/>
          </a:bodyPr>
          <a:lstStyle/>
          <a:p>
            <a:pPr marL="0" indent="0">
              <a:buNone/>
            </a:pPr>
            <a:endParaRPr lang="en-US" dirty="0" smtClean="0"/>
          </a:p>
          <a:p>
            <a:r>
              <a:rPr lang="en-US" sz="7200" dirty="0" smtClean="0"/>
              <a:t>According to students surveyed in higher education, taking </a:t>
            </a:r>
            <a:r>
              <a:rPr lang="en-US" sz="7200" u="sng" dirty="0" smtClean="0"/>
              <a:t>quizzes </a:t>
            </a:r>
            <a:r>
              <a:rPr lang="en-US" sz="7200" dirty="0" smtClean="0"/>
              <a:t>was the most effective technique at getting them to read (Hattenberg &amp; </a:t>
            </a:r>
            <a:r>
              <a:rPr lang="en-US" sz="7200" dirty="0" err="1" smtClean="0"/>
              <a:t>Steffy</a:t>
            </a:r>
            <a:r>
              <a:rPr lang="en-US" sz="7200" dirty="0" smtClean="0"/>
              <a:t>, 2013)</a:t>
            </a:r>
          </a:p>
          <a:p>
            <a:r>
              <a:rPr lang="en-US" sz="7200" u="sng" dirty="0" smtClean="0"/>
              <a:t>Short writing assignments </a:t>
            </a:r>
            <a:r>
              <a:rPr lang="en-US" sz="7200" dirty="0" smtClean="0"/>
              <a:t>was number two on this list.</a:t>
            </a:r>
          </a:p>
          <a:p>
            <a:r>
              <a:rPr lang="en-US" sz="7200" dirty="0" smtClean="0"/>
              <a:t>Anything optional, including being called on in class or letting them work on their own was rated lower</a:t>
            </a:r>
          </a:p>
          <a:p>
            <a:pPr marL="0" indent="0">
              <a:buNone/>
            </a:pPr>
            <a:endParaRPr lang="en-US" sz="7200" dirty="0"/>
          </a:p>
          <a:p>
            <a:pPr marL="0" indent="0">
              <a:buNone/>
            </a:pPr>
            <a:endParaRPr lang="en-US" sz="7200" dirty="0" smtClean="0"/>
          </a:p>
        </p:txBody>
      </p:sp>
    </p:spTree>
    <p:extLst>
      <p:ext uri="{BB962C8B-B14F-4D97-AF65-F5344CB8AC3E}">
        <p14:creationId xmlns:p14="http://schemas.microsoft.com/office/powerpoint/2010/main" val="1819250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 students accountable for assigned readings</a:t>
            </a:r>
            <a:endParaRPr lang="en-US" dirty="0"/>
          </a:p>
        </p:txBody>
      </p:sp>
      <p:sp>
        <p:nvSpPr>
          <p:cNvPr id="3" name="Content Placeholder 2"/>
          <p:cNvSpPr>
            <a:spLocks noGrp="1"/>
          </p:cNvSpPr>
          <p:nvPr>
            <p:ph idx="1"/>
          </p:nvPr>
        </p:nvSpPr>
        <p:spPr/>
        <p:txBody>
          <a:bodyPr/>
          <a:lstStyle/>
          <a:p>
            <a:r>
              <a:rPr lang="en-US" dirty="0" smtClean="0"/>
              <a:t>If we don’t grade students on an assignment, they think we regard it as unimportant. </a:t>
            </a:r>
          </a:p>
          <a:p>
            <a:r>
              <a:rPr lang="en-US" dirty="0" smtClean="0"/>
              <a:t>Consider assigning 15-30% of the final grade for reading-related activities (e.g., quizzes, reading responses) and inform students about the importance of the retrieval effect:</a:t>
            </a:r>
          </a:p>
          <a:p>
            <a:pPr marL="0" indent="0" algn="ctr">
              <a:buNone/>
            </a:pPr>
            <a:endParaRPr lang="en-US" dirty="0"/>
          </a:p>
          <a:p>
            <a:pPr marL="0" indent="0" algn="ct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7507" y="3878959"/>
            <a:ext cx="8673491" cy="1923909"/>
          </a:xfrm>
          <a:prstGeom prst="rect">
            <a:avLst/>
          </a:prstGeom>
        </p:spPr>
      </p:pic>
      <p:cxnSp>
        <p:nvCxnSpPr>
          <p:cNvPr id="6" name="Straight Arrow Connector 5"/>
          <p:cNvCxnSpPr/>
          <p:nvPr/>
        </p:nvCxnSpPr>
        <p:spPr>
          <a:xfrm>
            <a:off x="5551723" y="6018451"/>
            <a:ext cx="445061" cy="15981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04290" y="6012382"/>
            <a:ext cx="3762797" cy="369332"/>
          </a:xfrm>
          <a:prstGeom prst="rect">
            <a:avLst/>
          </a:prstGeom>
          <a:noFill/>
        </p:spPr>
        <p:txBody>
          <a:bodyPr wrap="square" rtlCol="0">
            <a:spAutoFit/>
          </a:bodyPr>
          <a:lstStyle/>
          <a:p>
            <a:r>
              <a:rPr lang="en-US" dirty="0" smtClean="0"/>
              <a:t>Articulate your expectations</a:t>
            </a:r>
            <a:endParaRPr lang="en-US" dirty="0"/>
          </a:p>
        </p:txBody>
      </p:sp>
    </p:spTree>
    <p:extLst>
      <p:ext uri="{BB962C8B-B14F-4D97-AF65-F5344CB8AC3E}">
        <p14:creationId xmlns:p14="http://schemas.microsoft.com/office/powerpoint/2010/main" val="410686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expectations for good reading</a:t>
            </a:r>
            <a:endParaRPr lang="en-US" dirty="0"/>
          </a:p>
        </p:txBody>
      </p:sp>
      <p:sp>
        <p:nvSpPr>
          <p:cNvPr id="3" name="Content Placeholder 2"/>
          <p:cNvSpPr>
            <a:spLocks noGrp="1"/>
          </p:cNvSpPr>
          <p:nvPr>
            <p:ph idx="1"/>
          </p:nvPr>
        </p:nvSpPr>
        <p:spPr/>
        <p:txBody>
          <a:bodyPr/>
          <a:lstStyle/>
          <a:p>
            <a:r>
              <a:rPr lang="en-US" dirty="0" smtClean="0"/>
              <a:t>Students don’t always come to our classes with great reading habits. How did you learn to read actively? In college? In grad school?</a:t>
            </a:r>
          </a:p>
          <a:p>
            <a:r>
              <a:rPr lang="en-US" dirty="0" smtClean="0"/>
              <a:t>Consider direct instruction of the kinds of reading you’d like to see your students do:</a:t>
            </a:r>
          </a:p>
          <a:p>
            <a:pPr lvl="1"/>
            <a:r>
              <a:rPr lang="en-US" dirty="0" smtClean="0"/>
              <a:t>Text-based strategies</a:t>
            </a:r>
          </a:p>
          <a:p>
            <a:pPr lvl="1"/>
            <a:r>
              <a:rPr lang="en-US" dirty="0" smtClean="0"/>
              <a:t>Strategies that move “off the page,” supporting individual meaning-making and critical thinking</a:t>
            </a:r>
          </a:p>
          <a:p>
            <a:pPr lvl="1"/>
            <a:r>
              <a:rPr lang="en-US" dirty="0" smtClean="0"/>
              <a:t>Rhetorical reading strategies</a:t>
            </a:r>
            <a:endParaRPr lang="en-US" dirty="0"/>
          </a:p>
        </p:txBody>
      </p:sp>
    </p:spTree>
    <p:extLst>
      <p:ext uri="{BB962C8B-B14F-4D97-AF65-F5344CB8AC3E}">
        <p14:creationId xmlns:p14="http://schemas.microsoft.com/office/powerpoint/2010/main" val="24297158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1300</TotalTime>
  <Words>2116</Words>
  <Application>Microsoft Office PowerPoint</Application>
  <PresentationFormat>Widescreen</PresentationFormat>
  <Paragraphs>172</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Rockwell</vt:lpstr>
      <vt:lpstr>Rockwell Condensed</vt:lpstr>
      <vt:lpstr>Wingdings</vt:lpstr>
      <vt:lpstr>Wood Type</vt:lpstr>
      <vt:lpstr>Strategies to get more students to read assigned materials</vt:lpstr>
      <vt:lpstr>Learning objectives</vt:lpstr>
      <vt:lpstr>Focus activity</vt:lpstr>
      <vt:lpstr>Preparation for class activities</vt:lpstr>
      <vt:lpstr>Retrieval Practice</vt:lpstr>
      <vt:lpstr>Strategies to get students to read</vt:lpstr>
      <vt:lpstr>Getting students to do the reading</vt:lpstr>
      <vt:lpstr>Hold students accountable for assigned readings</vt:lpstr>
      <vt:lpstr>Setting expectations for good reading</vt:lpstr>
      <vt:lpstr>Text-based Strategies</vt:lpstr>
      <vt:lpstr>Moving “off the page”: Personal connections</vt:lpstr>
      <vt:lpstr>Moving “Off the page”: Questioning</vt:lpstr>
      <vt:lpstr>What else?</vt:lpstr>
      <vt:lpstr>Above all, Students should have a clear purpose when they read</vt:lpstr>
      <vt:lpstr>Implement Effective in class exercises that call for reading</vt:lpstr>
      <vt:lpstr>First 5-minutes of class</vt:lpstr>
      <vt:lpstr>During class</vt:lpstr>
      <vt:lpstr>During class, cont.</vt:lpstr>
      <vt:lpstr>Final 5-minutes</vt:lpstr>
      <vt:lpstr>Reading activity: Haas &amp; flower article</vt:lpstr>
      <vt:lpstr>Focus activity</vt:lpstr>
      <vt:lpstr>Just-in-Time Teaching (JITT)</vt:lpstr>
      <vt:lpstr>Example of JITT</vt:lpstr>
      <vt:lpstr>Why use active learning strategies?</vt:lpstr>
      <vt:lpstr>Active Learning: Research-Based Teaching Strategy</vt:lpstr>
      <vt:lpstr>In-class activities: Active Learning and Dynamic Lecturing</vt:lpstr>
      <vt:lpstr>Final focus question</vt:lpstr>
      <vt:lpstr>Summary map or outline</vt:lpstr>
      <vt:lpstr>Reading notes</vt:lpstr>
      <vt:lpstr>Personal connection example</vt:lpstr>
      <vt:lpstr>“I wonder” questioning example</vt:lpstr>
      <vt:lpstr>Making connections between articles Jigsaw activity</vt:lpstr>
      <vt:lpstr>Reading Guide/ preview</vt:lpstr>
      <vt:lpstr>References and helpful resources</vt:lpstr>
    </vt:vector>
  </TitlesOfParts>
  <Company>UTPA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Lionel Cavazos</dc:creator>
  <cp:lastModifiedBy>Nayelli Gonzalez</cp:lastModifiedBy>
  <cp:revision>76</cp:revision>
  <cp:lastPrinted>2017-10-24T13:53:55Z</cp:lastPrinted>
  <dcterms:created xsi:type="dcterms:W3CDTF">2017-10-16T14:31:54Z</dcterms:created>
  <dcterms:modified xsi:type="dcterms:W3CDTF">2017-11-07T17:41:20Z</dcterms:modified>
</cp:coreProperties>
</file>